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0" r:id="rId1"/>
  </p:sldMasterIdLst>
  <p:notesMasterIdLst>
    <p:notesMasterId r:id="rId87"/>
  </p:notesMasterIdLst>
  <p:handoutMasterIdLst>
    <p:handoutMasterId r:id="rId88"/>
  </p:handoutMasterIdLst>
  <p:sldIdLst>
    <p:sldId id="277" r:id="rId2"/>
    <p:sldId id="270" r:id="rId3"/>
    <p:sldId id="327" r:id="rId4"/>
    <p:sldId id="321" r:id="rId5"/>
    <p:sldId id="292" r:id="rId6"/>
    <p:sldId id="293" r:id="rId7"/>
    <p:sldId id="294" r:id="rId8"/>
    <p:sldId id="343" r:id="rId9"/>
    <p:sldId id="264" r:id="rId10"/>
    <p:sldId id="316" r:id="rId11"/>
    <p:sldId id="279" r:id="rId12"/>
    <p:sldId id="317" r:id="rId13"/>
    <p:sldId id="274" r:id="rId14"/>
    <p:sldId id="396" r:id="rId15"/>
    <p:sldId id="285" r:id="rId16"/>
    <p:sldId id="323" r:id="rId17"/>
    <p:sldId id="364" r:id="rId18"/>
    <p:sldId id="335" r:id="rId19"/>
    <p:sldId id="336" r:id="rId20"/>
    <p:sldId id="337" r:id="rId21"/>
    <p:sldId id="340" r:id="rId22"/>
    <p:sldId id="339" r:id="rId23"/>
    <p:sldId id="373" r:id="rId24"/>
    <p:sldId id="374" r:id="rId25"/>
    <p:sldId id="376" r:id="rId26"/>
    <p:sldId id="341" r:id="rId27"/>
    <p:sldId id="320" r:id="rId28"/>
    <p:sldId id="319" r:id="rId29"/>
    <p:sldId id="295" r:id="rId30"/>
    <p:sldId id="372" r:id="rId31"/>
    <p:sldId id="288" r:id="rId32"/>
    <p:sldId id="322" r:id="rId33"/>
    <p:sldId id="383" r:id="rId34"/>
    <p:sldId id="382" r:id="rId35"/>
    <p:sldId id="289" r:id="rId36"/>
    <p:sldId id="318" r:id="rId37"/>
    <p:sldId id="399" r:id="rId38"/>
    <p:sldId id="375" r:id="rId39"/>
    <p:sldId id="386" r:id="rId40"/>
    <p:sldId id="290" r:id="rId41"/>
    <p:sldId id="315" r:id="rId42"/>
    <p:sldId id="387" r:id="rId43"/>
    <p:sldId id="324" r:id="rId44"/>
    <p:sldId id="325" r:id="rId45"/>
    <p:sldId id="379" r:id="rId46"/>
    <p:sldId id="355" r:id="rId47"/>
    <p:sldId id="377" r:id="rId48"/>
    <p:sldId id="388" r:id="rId49"/>
    <p:sldId id="380" r:id="rId50"/>
    <p:sldId id="389" r:id="rId51"/>
    <p:sldId id="284" r:id="rId52"/>
    <p:sldId id="360" r:id="rId53"/>
    <p:sldId id="297" r:id="rId54"/>
    <p:sldId id="331" r:id="rId55"/>
    <p:sldId id="298" r:id="rId56"/>
    <p:sldId id="299" r:id="rId57"/>
    <p:sldId id="330" r:id="rId58"/>
    <p:sldId id="328" r:id="rId59"/>
    <p:sldId id="371" r:id="rId60"/>
    <p:sldId id="329" r:id="rId61"/>
    <p:sldId id="332" r:id="rId62"/>
    <p:sldId id="385" r:id="rId63"/>
    <p:sldId id="361" r:id="rId64"/>
    <p:sldId id="365" r:id="rId65"/>
    <p:sldId id="381" r:id="rId66"/>
    <p:sldId id="384" r:id="rId67"/>
    <p:sldId id="358" r:id="rId68"/>
    <p:sldId id="362" r:id="rId69"/>
    <p:sldId id="363" r:id="rId70"/>
    <p:sldId id="356" r:id="rId71"/>
    <p:sldId id="357" r:id="rId72"/>
    <p:sldId id="367" r:id="rId73"/>
    <p:sldId id="391" r:id="rId74"/>
    <p:sldId id="392" r:id="rId75"/>
    <p:sldId id="393" r:id="rId76"/>
    <p:sldId id="394" r:id="rId77"/>
    <p:sldId id="397" r:id="rId78"/>
    <p:sldId id="398" r:id="rId79"/>
    <p:sldId id="395" r:id="rId80"/>
    <p:sldId id="366" r:id="rId81"/>
    <p:sldId id="400" r:id="rId82"/>
    <p:sldId id="368" r:id="rId83"/>
    <p:sldId id="301" r:id="rId84"/>
    <p:sldId id="333" r:id="rId85"/>
    <p:sldId id="359"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E7A0A-2521-021A-86FF-D320A4F9B54F}" v="22" dt="2025-09-13T20:53:09.155"/>
    <p1510:client id="{123B7D56-9570-D8C4-4F9C-6976E3780D4B}" v="340" dt="2025-09-14T05:53:26.735"/>
    <p1510:client id="{13A96103-780E-1E43-E967-CF38178621CD}" v="811" dt="2025-09-14T22:53:39.419"/>
    <p1510:client id="{299AC886-9187-358F-D102-B5F32A0D150A}" v="35" dt="2025-09-13T14:08:23.032"/>
    <p1510:client id="{6C395A17-97CC-6760-6539-0C49795E785C}" v="223" dt="2025-09-15T00:33:05.141"/>
    <p1510:client id="{6DFD036D-388A-CB26-EA6B-021509AC551E}" v="578" dt="2025-09-15T02:12:00.262"/>
    <p1510:client id="{7147281B-16BE-9131-DBDF-E0B47EFE4939}" v="76" dt="2025-09-14T07:34:03.556"/>
    <p1510:client id="{96DEC71B-887C-A5A8-C131-2AC1E0A85EED}" v="529" dt="2025-09-14T10:57:59.210"/>
    <p1510:client id="{B4F048AE-1339-EDBE-75AD-2279F5FE4394}" v="256" dt="2025-09-14T09:25:54.442"/>
    <p1510:client id="{BC795509-76CF-6B27-C08F-FFBA63FA0B9D}" v="559" dt="2025-09-14T22:53:39.036"/>
    <p1510:client id="{DC9CDABB-6419-A676-2416-8382C67BD48E}" v="4" dt="2025-09-14T12:10:12.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76AE6D-672C-4168-9F46-26C70C7F10C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BE2085A-0305-4D37-82B5-8A26F6DC058A}">
      <dgm:prSet/>
      <dgm:spPr/>
      <dgm:t>
        <a:bodyPr/>
        <a:lstStyle/>
        <a:p>
          <a:pPr>
            <a:lnSpc>
              <a:spcPct val="100000"/>
            </a:lnSpc>
            <a:defRPr cap="all"/>
          </a:pPr>
          <a:r>
            <a:rPr lang="en-US"/>
            <a:t>System Architecture</a:t>
          </a:r>
        </a:p>
      </dgm:t>
    </dgm:pt>
    <dgm:pt modelId="{7C5118DA-BE01-4F3B-96BD-CCC1AF694D9C}" type="parTrans" cxnId="{9C94BD9C-FD91-4050-A8C1-0FEA0CE03A81}">
      <dgm:prSet/>
      <dgm:spPr/>
      <dgm:t>
        <a:bodyPr/>
        <a:lstStyle/>
        <a:p>
          <a:endParaRPr lang="en-US"/>
        </a:p>
      </dgm:t>
    </dgm:pt>
    <dgm:pt modelId="{2A75D5AA-E76C-4817-9A0F-9CFA395E25E5}" type="sibTrans" cxnId="{9C94BD9C-FD91-4050-A8C1-0FEA0CE03A81}">
      <dgm:prSet/>
      <dgm:spPr/>
      <dgm:t>
        <a:bodyPr/>
        <a:lstStyle/>
        <a:p>
          <a:endParaRPr lang="en-US"/>
        </a:p>
      </dgm:t>
    </dgm:pt>
    <dgm:pt modelId="{994D736D-B832-42F9-A841-C68D1F68906D}">
      <dgm:prSet/>
      <dgm:spPr/>
      <dgm:t>
        <a:bodyPr/>
        <a:lstStyle/>
        <a:p>
          <a:pPr>
            <a:lnSpc>
              <a:spcPct val="100000"/>
            </a:lnSpc>
            <a:defRPr cap="all"/>
          </a:pPr>
          <a:r>
            <a:rPr lang="en-US"/>
            <a:t>Tools and Technologies</a:t>
          </a:r>
        </a:p>
      </dgm:t>
    </dgm:pt>
    <dgm:pt modelId="{7ADCA5D8-99D8-43D5-BCEB-CA7F4D4397C2}" type="parTrans" cxnId="{0A6F04D9-87FE-47E4-B95E-8AF71BABA9C3}">
      <dgm:prSet/>
      <dgm:spPr/>
      <dgm:t>
        <a:bodyPr/>
        <a:lstStyle/>
        <a:p>
          <a:endParaRPr lang="en-US"/>
        </a:p>
      </dgm:t>
    </dgm:pt>
    <dgm:pt modelId="{8CA79398-FD26-4618-890A-C36697EE1A20}" type="sibTrans" cxnId="{0A6F04D9-87FE-47E4-B95E-8AF71BABA9C3}">
      <dgm:prSet/>
      <dgm:spPr/>
      <dgm:t>
        <a:bodyPr/>
        <a:lstStyle/>
        <a:p>
          <a:endParaRPr lang="en-US"/>
        </a:p>
      </dgm:t>
    </dgm:pt>
    <dgm:pt modelId="{8E2C158E-79E3-4F19-9ACC-E6ECA8BA64E8}">
      <dgm:prSet/>
      <dgm:spPr/>
      <dgm:t>
        <a:bodyPr/>
        <a:lstStyle/>
        <a:p>
          <a:pPr>
            <a:lnSpc>
              <a:spcPct val="100000"/>
            </a:lnSpc>
            <a:defRPr cap="all"/>
          </a:pPr>
          <a:r>
            <a:rPr lang="en-US"/>
            <a:t>Requirements</a:t>
          </a:r>
        </a:p>
      </dgm:t>
    </dgm:pt>
    <dgm:pt modelId="{AD32DF33-FB44-44D3-A99F-6F9F476C65A6}" type="parTrans" cxnId="{229A4E3C-A951-4365-95F3-AC00102F3557}">
      <dgm:prSet/>
      <dgm:spPr/>
      <dgm:t>
        <a:bodyPr/>
        <a:lstStyle/>
        <a:p>
          <a:endParaRPr lang="en-US"/>
        </a:p>
      </dgm:t>
    </dgm:pt>
    <dgm:pt modelId="{CF5AEBB4-EE9D-4AA9-83D0-399F8ABBE16D}" type="sibTrans" cxnId="{229A4E3C-A951-4365-95F3-AC00102F3557}">
      <dgm:prSet/>
      <dgm:spPr/>
      <dgm:t>
        <a:bodyPr/>
        <a:lstStyle/>
        <a:p>
          <a:endParaRPr lang="en-US"/>
        </a:p>
      </dgm:t>
    </dgm:pt>
    <dgm:pt modelId="{12F376F6-E367-44F6-9EB4-2EAFE8576F5D}" type="pres">
      <dgm:prSet presAssocID="{F476AE6D-672C-4168-9F46-26C70C7F10C7}" presName="root" presStyleCnt="0">
        <dgm:presLayoutVars>
          <dgm:dir/>
          <dgm:resizeHandles val="exact"/>
        </dgm:presLayoutVars>
      </dgm:prSet>
      <dgm:spPr/>
    </dgm:pt>
    <dgm:pt modelId="{39634123-E0A3-4896-80B6-798A0956E05D}" type="pres">
      <dgm:prSet presAssocID="{ABE2085A-0305-4D37-82B5-8A26F6DC058A}" presName="compNode" presStyleCnt="0"/>
      <dgm:spPr/>
    </dgm:pt>
    <dgm:pt modelId="{F00FDB5E-7BDA-4880-8D9C-2DD9CEEF8A56}" type="pres">
      <dgm:prSet presAssocID="{ABE2085A-0305-4D37-82B5-8A26F6DC058A}" presName="iconBgRect" presStyleLbl="bgShp" presStyleIdx="0" presStyleCnt="3"/>
      <dgm:spPr/>
    </dgm:pt>
    <dgm:pt modelId="{834E82AE-ABE1-4D2C-A2FD-D47B282054C5}" type="pres">
      <dgm:prSet presAssocID="{ABE2085A-0305-4D37-82B5-8A26F6DC0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F1555BB-9D4C-430A-8F7C-D85D3DE620B6}" type="pres">
      <dgm:prSet presAssocID="{ABE2085A-0305-4D37-82B5-8A26F6DC058A}" presName="spaceRect" presStyleCnt="0"/>
      <dgm:spPr/>
    </dgm:pt>
    <dgm:pt modelId="{49AB0BF6-A922-4F28-AE29-9BD62DFEBDF6}" type="pres">
      <dgm:prSet presAssocID="{ABE2085A-0305-4D37-82B5-8A26F6DC058A}" presName="textRect" presStyleLbl="revTx" presStyleIdx="0" presStyleCnt="3">
        <dgm:presLayoutVars>
          <dgm:chMax val="1"/>
          <dgm:chPref val="1"/>
        </dgm:presLayoutVars>
      </dgm:prSet>
      <dgm:spPr/>
    </dgm:pt>
    <dgm:pt modelId="{02B232DA-3231-4EF4-91FA-51F7641D068B}" type="pres">
      <dgm:prSet presAssocID="{2A75D5AA-E76C-4817-9A0F-9CFA395E25E5}" presName="sibTrans" presStyleCnt="0"/>
      <dgm:spPr/>
    </dgm:pt>
    <dgm:pt modelId="{A430FBCD-695B-4052-874E-EC41F11D3181}" type="pres">
      <dgm:prSet presAssocID="{994D736D-B832-42F9-A841-C68D1F68906D}" presName="compNode" presStyleCnt="0"/>
      <dgm:spPr/>
    </dgm:pt>
    <dgm:pt modelId="{537C1FB6-275C-406C-A0AD-78CEDB179836}" type="pres">
      <dgm:prSet presAssocID="{994D736D-B832-42F9-A841-C68D1F68906D}" presName="iconBgRect" presStyleLbl="bgShp" presStyleIdx="1" presStyleCnt="3"/>
      <dgm:spPr/>
    </dgm:pt>
    <dgm:pt modelId="{87D6E647-FD30-49D4-97B7-C7EF700C42D3}" type="pres">
      <dgm:prSet presAssocID="{994D736D-B832-42F9-A841-C68D1F689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6152B2F9-26CD-4C2A-BDD1-B2D6D0858757}" type="pres">
      <dgm:prSet presAssocID="{994D736D-B832-42F9-A841-C68D1F68906D}" presName="spaceRect" presStyleCnt="0"/>
      <dgm:spPr/>
    </dgm:pt>
    <dgm:pt modelId="{096273D9-B9A9-4464-B4C1-A0F82EA7FBB4}" type="pres">
      <dgm:prSet presAssocID="{994D736D-B832-42F9-A841-C68D1F68906D}" presName="textRect" presStyleLbl="revTx" presStyleIdx="1" presStyleCnt="3">
        <dgm:presLayoutVars>
          <dgm:chMax val="1"/>
          <dgm:chPref val="1"/>
        </dgm:presLayoutVars>
      </dgm:prSet>
      <dgm:spPr/>
    </dgm:pt>
    <dgm:pt modelId="{9D88ACFF-7FA4-472D-9160-A553071E0BCD}" type="pres">
      <dgm:prSet presAssocID="{8CA79398-FD26-4618-890A-C36697EE1A20}" presName="sibTrans" presStyleCnt="0"/>
      <dgm:spPr/>
    </dgm:pt>
    <dgm:pt modelId="{F00B0BFF-163F-43E0-B9E8-29BF667C2A2B}" type="pres">
      <dgm:prSet presAssocID="{8E2C158E-79E3-4F19-9ACC-E6ECA8BA64E8}" presName="compNode" presStyleCnt="0"/>
      <dgm:spPr/>
    </dgm:pt>
    <dgm:pt modelId="{AE943DE6-4955-40D7-BBE5-5AAEAF2FF508}" type="pres">
      <dgm:prSet presAssocID="{8E2C158E-79E3-4F19-9ACC-E6ECA8BA64E8}" presName="iconBgRect" presStyleLbl="bgShp" presStyleIdx="2" presStyleCnt="3"/>
      <dgm:spPr/>
    </dgm:pt>
    <dgm:pt modelId="{5D8A89A9-C4DD-446B-86BA-78236FA84F86}" type="pres">
      <dgm:prSet presAssocID="{8E2C158E-79E3-4F19-9ACC-E6ECA8BA64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92437B4C-DB40-41A4-8469-FDF7B3FA8F27}" type="pres">
      <dgm:prSet presAssocID="{8E2C158E-79E3-4F19-9ACC-E6ECA8BA64E8}" presName="spaceRect" presStyleCnt="0"/>
      <dgm:spPr/>
    </dgm:pt>
    <dgm:pt modelId="{C8C9BB2C-63F8-4E9C-BFB9-77D1FABF41B3}" type="pres">
      <dgm:prSet presAssocID="{8E2C158E-79E3-4F19-9ACC-E6ECA8BA64E8}" presName="textRect" presStyleLbl="revTx" presStyleIdx="2" presStyleCnt="3">
        <dgm:presLayoutVars>
          <dgm:chMax val="1"/>
          <dgm:chPref val="1"/>
        </dgm:presLayoutVars>
      </dgm:prSet>
      <dgm:spPr/>
    </dgm:pt>
  </dgm:ptLst>
  <dgm:cxnLst>
    <dgm:cxn modelId="{70DE3930-2734-402F-9CB0-93E071B26E51}" type="presOf" srcId="{ABE2085A-0305-4D37-82B5-8A26F6DC058A}" destId="{49AB0BF6-A922-4F28-AE29-9BD62DFEBDF6}" srcOrd="0" destOrd="0" presId="urn:microsoft.com/office/officeart/2018/5/layout/IconCircleLabelList"/>
    <dgm:cxn modelId="{229A4E3C-A951-4365-95F3-AC00102F3557}" srcId="{F476AE6D-672C-4168-9F46-26C70C7F10C7}" destId="{8E2C158E-79E3-4F19-9ACC-E6ECA8BA64E8}" srcOrd="2" destOrd="0" parTransId="{AD32DF33-FB44-44D3-A99F-6F9F476C65A6}" sibTransId="{CF5AEBB4-EE9D-4AA9-83D0-399F8ABBE16D}"/>
    <dgm:cxn modelId="{06838454-2307-4975-8973-00706537EFA3}" type="presOf" srcId="{8E2C158E-79E3-4F19-9ACC-E6ECA8BA64E8}" destId="{C8C9BB2C-63F8-4E9C-BFB9-77D1FABF41B3}" srcOrd="0" destOrd="0" presId="urn:microsoft.com/office/officeart/2018/5/layout/IconCircleLabelList"/>
    <dgm:cxn modelId="{9C94BD9C-FD91-4050-A8C1-0FEA0CE03A81}" srcId="{F476AE6D-672C-4168-9F46-26C70C7F10C7}" destId="{ABE2085A-0305-4D37-82B5-8A26F6DC058A}" srcOrd="0" destOrd="0" parTransId="{7C5118DA-BE01-4F3B-96BD-CCC1AF694D9C}" sibTransId="{2A75D5AA-E76C-4817-9A0F-9CFA395E25E5}"/>
    <dgm:cxn modelId="{AD6ECEC6-55F6-456D-BD2E-0F59882CBFEE}" type="presOf" srcId="{F476AE6D-672C-4168-9F46-26C70C7F10C7}" destId="{12F376F6-E367-44F6-9EB4-2EAFE8576F5D}" srcOrd="0" destOrd="0" presId="urn:microsoft.com/office/officeart/2018/5/layout/IconCircleLabelList"/>
    <dgm:cxn modelId="{A8986ECA-9200-4862-8CF3-9A4D987A9A80}" type="presOf" srcId="{994D736D-B832-42F9-A841-C68D1F68906D}" destId="{096273D9-B9A9-4464-B4C1-A0F82EA7FBB4}" srcOrd="0" destOrd="0" presId="urn:microsoft.com/office/officeart/2018/5/layout/IconCircleLabelList"/>
    <dgm:cxn modelId="{0A6F04D9-87FE-47E4-B95E-8AF71BABA9C3}" srcId="{F476AE6D-672C-4168-9F46-26C70C7F10C7}" destId="{994D736D-B832-42F9-A841-C68D1F68906D}" srcOrd="1" destOrd="0" parTransId="{7ADCA5D8-99D8-43D5-BCEB-CA7F4D4397C2}" sibTransId="{8CA79398-FD26-4618-890A-C36697EE1A20}"/>
    <dgm:cxn modelId="{9D402C79-24AD-4D84-B3D3-85979E043ED3}" type="presParOf" srcId="{12F376F6-E367-44F6-9EB4-2EAFE8576F5D}" destId="{39634123-E0A3-4896-80B6-798A0956E05D}" srcOrd="0" destOrd="0" presId="urn:microsoft.com/office/officeart/2018/5/layout/IconCircleLabelList"/>
    <dgm:cxn modelId="{C0D56DBA-CC4E-4DB9-AE4D-9F500A3C94AE}" type="presParOf" srcId="{39634123-E0A3-4896-80B6-798A0956E05D}" destId="{F00FDB5E-7BDA-4880-8D9C-2DD9CEEF8A56}" srcOrd="0" destOrd="0" presId="urn:microsoft.com/office/officeart/2018/5/layout/IconCircleLabelList"/>
    <dgm:cxn modelId="{C720D82E-2511-4992-AE19-31F2E148B4F3}" type="presParOf" srcId="{39634123-E0A3-4896-80B6-798A0956E05D}" destId="{834E82AE-ABE1-4D2C-A2FD-D47B282054C5}" srcOrd="1" destOrd="0" presId="urn:microsoft.com/office/officeart/2018/5/layout/IconCircleLabelList"/>
    <dgm:cxn modelId="{7BA1D6EA-5020-4757-A12E-05339D8901CA}" type="presParOf" srcId="{39634123-E0A3-4896-80B6-798A0956E05D}" destId="{5F1555BB-9D4C-430A-8F7C-D85D3DE620B6}" srcOrd="2" destOrd="0" presId="urn:microsoft.com/office/officeart/2018/5/layout/IconCircleLabelList"/>
    <dgm:cxn modelId="{0955A7B4-500A-4111-99CC-5C97ED2E8BF3}" type="presParOf" srcId="{39634123-E0A3-4896-80B6-798A0956E05D}" destId="{49AB0BF6-A922-4F28-AE29-9BD62DFEBDF6}" srcOrd="3" destOrd="0" presId="urn:microsoft.com/office/officeart/2018/5/layout/IconCircleLabelList"/>
    <dgm:cxn modelId="{0BD8EBB5-587B-4267-9506-2F3FC91E2EDA}" type="presParOf" srcId="{12F376F6-E367-44F6-9EB4-2EAFE8576F5D}" destId="{02B232DA-3231-4EF4-91FA-51F7641D068B}" srcOrd="1" destOrd="0" presId="urn:microsoft.com/office/officeart/2018/5/layout/IconCircleLabelList"/>
    <dgm:cxn modelId="{B346CBA2-89ED-43BF-A640-E56B2518F737}" type="presParOf" srcId="{12F376F6-E367-44F6-9EB4-2EAFE8576F5D}" destId="{A430FBCD-695B-4052-874E-EC41F11D3181}" srcOrd="2" destOrd="0" presId="urn:microsoft.com/office/officeart/2018/5/layout/IconCircleLabelList"/>
    <dgm:cxn modelId="{156EC177-FEFC-48D1-B83D-0389D3C27DCD}" type="presParOf" srcId="{A430FBCD-695B-4052-874E-EC41F11D3181}" destId="{537C1FB6-275C-406C-A0AD-78CEDB179836}" srcOrd="0" destOrd="0" presId="urn:microsoft.com/office/officeart/2018/5/layout/IconCircleLabelList"/>
    <dgm:cxn modelId="{F5671D46-0027-432D-B471-5D57C04F1A0F}" type="presParOf" srcId="{A430FBCD-695B-4052-874E-EC41F11D3181}" destId="{87D6E647-FD30-49D4-97B7-C7EF700C42D3}" srcOrd="1" destOrd="0" presId="urn:microsoft.com/office/officeart/2018/5/layout/IconCircleLabelList"/>
    <dgm:cxn modelId="{D5D10332-8B1F-416A-9404-567BE745A03B}" type="presParOf" srcId="{A430FBCD-695B-4052-874E-EC41F11D3181}" destId="{6152B2F9-26CD-4C2A-BDD1-B2D6D0858757}" srcOrd="2" destOrd="0" presId="urn:microsoft.com/office/officeart/2018/5/layout/IconCircleLabelList"/>
    <dgm:cxn modelId="{D91870BD-C8C0-4FB1-993F-C40285B32D91}" type="presParOf" srcId="{A430FBCD-695B-4052-874E-EC41F11D3181}" destId="{096273D9-B9A9-4464-B4C1-A0F82EA7FBB4}" srcOrd="3" destOrd="0" presId="urn:microsoft.com/office/officeart/2018/5/layout/IconCircleLabelList"/>
    <dgm:cxn modelId="{2772EC57-C6AC-4BC7-9329-C1E6B89F6D77}" type="presParOf" srcId="{12F376F6-E367-44F6-9EB4-2EAFE8576F5D}" destId="{9D88ACFF-7FA4-472D-9160-A553071E0BCD}" srcOrd="3" destOrd="0" presId="urn:microsoft.com/office/officeart/2018/5/layout/IconCircleLabelList"/>
    <dgm:cxn modelId="{DFED732C-E4CF-4595-864C-DF5D9583E31B}" type="presParOf" srcId="{12F376F6-E367-44F6-9EB4-2EAFE8576F5D}" destId="{F00B0BFF-163F-43E0-B9E8-29BF667C2A2B}" srcOrd="4" destOrd="0" presId="urn:microsoft.com/office/officeart/2018/5/layout/IconCircleLabelList"/>
    <dgm:cxn modelId="{DB7DBBAB-22B4-4EAF-AA73-DB2ACD51AA51}" type="presParOf" srcId="{F00B0BFF-163F-43E0-B9E8-29BF667C2A2B}" destId="{AE943DE6-4955-40D7-BBE5-5AAEAF2FF508}" srcOrd="0" destOrd="0" presId="urn:microsoft.com/office/officeart/2018/5/layout/IconCircleLabelList"/>
    <dgm:cxn modelId="{A50E6882-CE99-4AAB-AB65-B83A5B73F381}" type="presParOf" srcId="{F00B0BFF-163F-43E0-B9E8-29BF667C2A2B}" destId="{5D8A89A9-C4DD-446B-86BA-78236FA84F86}" srcOrd="1" destOrd="0" presId="urn:microsoft.com/office/officeart/2018/5/layout/IconCircleLabelList"/>
    <dgm:cxn modelId="{F8B6A19F-5822-4A73-813E-B9F4F883E964}" type="presParOf" srcId="{F00B0BFF-163F-43E0-B9E8-29BF667C2A2B}" destId="{92437B4C-DB40-41A4-8469-FDF7B3FA8F27}" srcOrd="2" destOrd="0" presId="urn:microsoft.com/office/officeart/2018/5/layout/IconCircleLabelList"/>
    <dgm:cxn modelId="{DEDDB79B-E6E4-40E3-BC72-5C4D2B6F9C46}" type="presParOf" srcId="{F00B0BFF-163F-43E0-B9E8-29BF667C2A2B}" destId="{C8C9BB2C-63F8-4E9C-BFB9-77D1FABF41B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DC58DB-A5C7-41DA-B755-8FA0BE5CD8F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F21713-0F95-453E-999D-EAC1AA402C99}">
      <dgm:prSet/>
      <dgm:spPr/>
      <dgm:t>
        <a:bodyPr/>
        <a:lstStyle/>
        <a:p>
          <a:pPr rtl="0"/>
          <a:r>
            <a:rPr lang="en-GB" b="1"/>
            <a:t>Tools</a:t>
          </a:r>
          <a:r>
            <a:rPr lang="en-GB"/>
            <a:t>: VS Code, Python, scikit-learn, pandas, numpy, joblib</a:t>
          </a:r>
          <a:endParaRPr lang="en-US"/>
        </a:p>
      </dgm:t>
    </dgm:pt>
    <dgm:pt modelId="{3436E53D-BED4-4F3A-8D32-ECE749DD8E47}" type="parTrans" cxnId="{19D4CC37-126D-4238-B9E7-BC2299E5E583}">
      <dgm:prSet/>
      <dgm:spPr/>
      <dgm:t>
        <a:bodyPr/>
        <a:lstStyle/>
        <a:p>
          <a:endParaRPr lang="en-US"/>
        </a:p>
      </dgm:t>
    </dgm:pt>
    <dgm:pt modelId="{88DEAA41-C122-4BD4-9105-DEB16CFC8F8C}" type="sibTrans" cxnId="{19D4CC37-126D-4238-B9E7-BC2299E5E583}">
      <dgm:prSet/>
      <dgm:spPr/>
      <dgm:t>
        <a:bodyPr/>
        <a:lstStyle/>
        <a:p>
          <a:endParaRPr lang="en-US"/>
        </a:p>
      </dgm:t>
    </dgm:pt>
    <dgm:pt modelId="{30016429-3C6C-4D3A-9AFD-1BDDC496606E}">
      <dgm:prSet/>
      <dgm:spPr/>
      <dgm:t>
        <a:bodyPr/>
        <a:lstStyle/>
        <a:p>
          <a:pPr rtl="0"/>
          <a:r>
            <a:rPr lang="en-GB" b="1"/>
            <a:t>Technologies</a:t>
          </a:r>
          <a:r>
            <a:rPr lang="en-GB"/>
            <a:t>:</a:t>
          </a:r>
          <a:r>
            <a:rPr lang="en-GB">
              <a:latin typeface="Calibri Light" panose="020F0302020204030204"/>
            </a:rPr>
            <a:t> </a:t>
          </a:r>
          <a:endParaRPr lang="en-US"/>
        </a:p>
      </dgm:t>
    </dgm:pt>
    <dgm:pt modelId="{357C5856-D732-4163-85EA-2F26E91D4026}" type="parTrans" cxnId="{1AA578A7-2198-400A-B800-F5A0ECD882E2}">
      <dgm:prSet/>
      <dgm:spPr/>
      <dgm:t>
        <a:bodyPr/>
        <a:lstStyle/>
        <a:p>
          <a:endParaRPr lang="en-US"/>
        </a:p>
      </dgm:t>
    </dgm:pt>
    <dgm:pt modelId="{6BCCB1A0-F68A-47A1-A62D-1EDEAEE84C3C}" type="sibTrans" cxnId="{1AA578A7-2198-400A-B800-F5A0ECD882E2}">
      <dgm:prSet/>
      <dgm:spPr/>
      <dgm:t>
        <a:bodyPr/>
        <a:lstStyle/>
        <a:p>
          <a:endParaRPr lang="en-US"/>
        </a:p>
      </dgm:t>
    </dgm:pt>
    <dgm:pt modelId="{4522F416-C18D-45C3-9F39-78192DC1E714}">
      <dgm:prSet/>
      <dgm:spPr/>
      <dgm:t>
        <a:bodyPr/>
        <a:lstStyle/>
        <a:p>
          <a:pPr rtl="0"/>
          <a:r>
            <a:rPr lang="en-GB" b="1"/>
            <a:t>Algorithms</a:t>
          </a:r>
          <a:r>
            <a:rPr lang="en-GB"/>
            <a:t>: DBSCAN clustering, anomaly detection, network traffic analysis</a:t>
          </a:r>
          <a:r>
            <a:rPr lang="en-GB">
              <a:latin typeface="Calibri Light" panose="020F0302020204030204"/>
            </a:rPr>
            <a:t> </a:t>
          </a:r>
          <a:endParaRPr lang="en-US"/>
        </a:p>
      </dgm:t>
    </dgm:pt>
    <dgm:pt modelId="{C8CA9CC6-63C0-49BF-A5CB-EC3520832D83}" type="parTrans" cxnId="{3AD7E113-DFE2-4DAD-8136-F50083C86520}">
      <dgm:prSet/>
      <dgm:spPr/>
      <dgm:t>
        <a:bodyPr/>
        <a:lstStyle/>
        <a:p>
          <a:endParaRPr lang="en-US"/>
        </a:p>
      </dgm:t>
    </dgm:pt>
    <dgm:pt modelId="{D791D849-B5CE-4761-9F0B-4FF088034C04}" type="sibTrans" cxnId="{3AD7E113-DFE2-4DAD-8136-F50083C86520}">
      <dgm:prSet/>
      <dgm:spPr/>
      <dgm:t>
        <a:bodyPr/>
        <a:lstStyle/>
        <a:p>
          <a:endParaRPr lang="en-US"/>
        </a:p>
      </dgm:t>
    </dgm:pt>
    <dgm:pt modelId="{7600BC57-49BB-494A-A163-D60D45247ED3}">
      <dgm:prSet phldr="0"/>
      <dgm:spPr/>
      <dgm:t>
        <a:bodyPr/>
        <a:lstStyle/>
        <a:p>
          <a:pPr algn="l" rtl="0"/>
          <a:r>
            <a:rPr lang="en-GB" b="0"/>
            <a:t>Frontend: React.js, JavaScript, HTML, CSS, Tailwind CSS</a:t>
          </a:r>
          <a:endParaRPr lang="en-GB" b="0">
            <a:latin typeface="Calibri Light" panose="020F0302020204030204"/>
          </a:endParaRPr>
        </a:p>
      </dgm:t>
    </dgm:pt>
    <dgm:pt modelId="{690ADFE8-4670-4088-AD73-F3E5F2E8747A}" type="parTrans" cxnId="{2A21C253-7761-4C54-8BE2-44BD9988EEE3}">
      <dgm:prSet/>
      <dgm:spPr/>
    </dgm:pt>
    <dgm:pt modelId="{49483EA4-87D9-44AA-AF08-3B06C2ED4537}" type="sibTrans" cxnId="{2A21C253-7761-4C54-8BE2-44BD9988EEE3}">
      <dgm:prSet/>
      <dgm:spPr/>
    </dgm:pt>
    <dgm:pt modelId="{7E000EEA-998F-4317-A7A1-5237539A2D3F}">
      <dgm:prSet phldr="0"/>
      <dgm:spPr/>
      <dgm:t>
        <a:bodyPr/>
        <a:lstStyle/>
        <a:p>
          <a:pPr algn="l"/>
          <a:r>
            <a:rPr lang="en-GB" b="0"/>
            <a:t>Backend: Flask, Python</a:t>
          </a:r>
          <a:endParaRPr lang="en-GB"/>
        </a:p>
      </dgm:t>
    </dgm:pt>
    <dgm:pt modelId="{E1F5BA26-DFDC-4CAF-9380-22E8DFFC3AA1}" type="parTrans" cxnId="{2AFE5921-B09F-4789-98D8-D55FDC9E72B5}">
      <dgm:prSet/>
      <dgm:spPr/>
    </dgm:pt>
    <dgm:pt modelId="{C04F923C-7D5F-464D-AE18-33245DBAE74D}" type="sibTrans" cxnId="{2AFE5921-B09F-4789-98D8-D55FDC9E72B5}">
      <dgm:prSet/>
      <dgm:spPr/>
    </dgm:pt>
    <dgm:pt modelId="{A645384F-1925-4F06-948B-B3E22DF431B0}">
      <dgm:prSet phldr="0"/>
      <dgm:spPr/>
      <dgm:t>
        <a:bodyPr/>
        <a:lstStyle/>
        <a:p>
          <a:pPr algn="l"/>
          <a:r>
            <a:rPr lang="en-GB" b="0"/>
            <a:t>Database: CSV file storage</a:t>
          </a:r>
          <a:endParaRPr lang="en-GB"/>
        </a:p>
      </dgm:t>
    </dgm:pt>
    <dgm:pt modelId="{2C4BFEBF-0C35-4AB7-96D9-C2993C5577C4}" type="parTrans" cxnId="{0155B316-D517-4F75-96A1-957D788A6A38}">
      <dgm:prSet/>
      <dgm:spPr/>
    </dgm:pt>
    <dgm:pt modelId="{ED185ACE-E0F5-47A7-B6E4-01E97D7D7978}" type="sibTrans" cxnId="{0155B316-D517-4F75-96A1-957D788A6A38}">
      <dgm:prSet/>
      <dgm:spPr/>
    </dgm:pt>
    <dgm:pt modelId="{D324E8D5-668C-4B5E-8BA2-9CEA613FE045}">
      <dgm:prSet phldr="0"/>
      <dgm:spPr/>
      <dgm:t>
        <a:bodyPr/>
        <a:lstStyle/>
        <a:p>
          <a:pPr algn="l"/>
          <a:r>
            <a:rPr lang="en-GB" b="0"/>
            <a:t>Network: HTTP/REST APIs, DNS monitoring</a:t>
          </a:r>
          <a:endParaRPr lang="en-GB"/>
        </a:p>
      </dgm:t>
    </dgm:pt>
    <dgm:pt modelId="{AB54CAA2-AB67-4AD9-B24E-B6B5216A413F}" type="parTrans" cxnId="{2159CBB6-9B7A-4F61-80F7-FFE94DEA0623}">
      <dgm:prSet/>
      <dgm:spPr/>
    </dgm:pt>
    <dgm:pt modelId="{104F5887-0171-4C7F-87B1-8FCFC4D7F932}" type="sibTrans" cxnId="{2159CBB6-9B7A-4F61-80F7-FFE94DEA0623}">
      <dgm:prSet/>
      <dgm:spPr/>
    </dgm:pt>
    <dgm:pt modelId="{DC777A4A-D498-4B02-8E80-910CEAF16B05}">
      <dgm:prSet phldr="0"/>
      <dgm:spPr/>
      <dgm:t>
        <a:bodyPr/>
        <a:lstStyle/>
        <a:p>
          <a:pPr algn="l" rtl="0"/>
          <a:r>
            <a:rPr lang="en-US" b="1"/>
            <a:t>Deployment:</a:t>
          </a:r>
          <a:r>
            <a:rPr lang="en-US" b="0"/>
            <a:t> Local development server</a:t>
          </a:r>
          <a:endParaRPr lang="en-US" b="1">
            <a:latin typeface="Calibri Light" panose="020F0302020204030204"/>
          </a:endParaRPr>
        </a:p>
      </dgm:t>
    </dgm:pt>
    <dgm:pt modelId="{9C64A6E8-3135-415B-80EF-DA851BFEE873}" type="parTrans" cxnId="{B40F0741-84D5-4D7C-A48E-0CA86EF7FEB9}">
      <dgm:prSet/>
      <dgm:spPr/>
    </dgm:pt>
    <dgm:pt modelId="{25CA4B85-3DD4-487A-8DC7-40C21A621D9A}" type="sibTrans" cxnId="{B40F0741-84D5-4D7C-A48E-0CA86EF7FEB9}">
      <dgm:prSet/>
      <dgm:spPr/>
    </dgm:pt>
    <dgm:pt modelId="{00FFB6DE-F9B6-4ACB-AE93-FF37D901C63B}" type="pres">
      <dgm:prSet presAssocID="{28DC58DB-A5C7-41DA-B755-8FA0BE5CD8FB}" presName="vert0" presStyleCnt="0">
        <dgm:presLayoutVars>
          <dgm:dir/>
          <dgm:animOne val="branch"/>
          <dgm:animLvl val="lvl"/>
        </dgm:presLayoutVars>
      </dgm:prSet>
      <dgm:spPr/>
    </dgm:pt>
    <dgm:pt modelId="{1C70C352-0198-4E09-BE3C-89AB87F98CD7}" type="pres">
      <dgm:prSet presAssocID="{6BF21713-0F95-453E-999D-EAC1AA402C99}" presName="thickLine" presStyleLbl="alignNode1" presStyleIdx="0" presStyleCnt="8"/>
      <dgm:spPr/>
    </dgm:pt>
    <dgm:pt modelId="{4873B9DA-C2F4-4635-80AF-7CBEB328C532}" type="pres">
      <dgm:prSet presAssocID="{6BF21713-0F95-453E-999D-EAC1AA402C99}" presName="horz1" presStyleCnt="0"/>
      <dgm:spPr/>
    </dgm:pt>
    <dgm:pt modelId="{7484A325-24F8-4943-A774-90B4180B870E}" type="pres">
      <dgm:prSet presAssocID="{6BF21713-0F95-453E-999D-EAC1AA402C99}" presName="tx1" presStyleLbl="revTx" presStyleIdx="0" presStyleCnt="8"/>
      <dgm:spPr/>
    </dgm:pt>
    <dgm:pt modelId="{681C3285-EE62-445E-B9C9-689C6456344C}" type="pres">
      <dgm:prSet presAssocID="{6BF21713-0F95-453E-999D-EAC1AA402C99}" presName="vert1" presStyleCnt="0"/>
      <dgm:spPr/>
    </dgm:pt>
    <dgm:pt modelId="{DFF62969-7801-49CC-9B25-11BC323936DC}" type="pres">
      <dgm:prSet presAssocID="{30016429-3C6C-4D3A-9AFD-1BDDC496606E}" presName="thickLine" presStyleLbl="alignNode1" presStyleIdx="1" presStyleCnt="8"/>
      <dgm:spPr/>
    </dgm:pt>
    <dgm:pt modelId="{DF1F6D3D-4B24-4B4E-B0E7-9F5DC26D1FDB}" type="pres">
      <dgm:prSet presAssocID="{30016429-3C6C-4D3A-9AFD-1BDDC496606E}" presName="horz1" presStyleCnt="0"/>
      <dgm:spPr/>
    </dgm:pt>
    <dgm:pt modelId="{E7C8B8D3-F544-4583-ACA6-30BD20685171}" type="pres">
      <dgm:prSet presAssocID="{30016429-3C6C-4D3A-9AFD-1BDDC496606E}" presName="tx1" presStyleLbl="revTx" presStyleIdx="1" presStyleCnt="8"/>
      <dgm:spPr/>
    </dgm:pt>
    <dgm:pt modelId="{B607B5CF-F2D1-48A8-8FF8-33F6BEF6FBCF}" type="pres">
      <dgm:prSet presAssocID="{30016429-3C6C-4D3A-9AFD-1BDDC496606E}" presName="vert1" presStyleCnt="0"/>
      <dgm:spPr/>
    </dgm:pt>
    <dgm:pt modelId="{8D3885AD-517E-4F7B-8468-E925B63138F7}" type="pres">
      <dgm:prSet presAssocID="{7600BC57-49BB-494A-A163-D60D45247ED3}" presName="thickLine" presStyleLbl="alignNode1" presStyleIdx="2" presStyleCnt="8"/>
      <dgm:spPr/>
    </dgm:pt>
    <dgm:pt modelId="{A1CDA34C-0CE4-468C-9BF6-AD017DFBFA05}" type="pres">
      <dgm:prSet presAssocID="{7600BC57-49BB-494A-A163-D60D45247ED3}" presName="horz1" presStyleCnt="0"/>
      <dgm:spPr/>
    </dgm:pt>
    <dgm:pt modelId="{FB0160BE-1F3E-4BC1-B5BD-F54649CF5379}" type="pres">
      <dgm:prSet presAssocID="{7600BC57-49BB-494A-A163-D60D45247ED3}" presName="tx1" presStyleLbl="revTx" presStyleIdx="2" presStyleCnt="8"/>
      <dgm:spPr/>
    </dgm:pt>
    <dgm:pt modelId="{7AFE7A22-362F-4474-A261-409A1EE3DE6A}" type="pres">
      <dgm:prSet presAssocID="{7600BC57-49BB-494A-A163-D60D45247ED3}" presName="vert1" presStyleCnt="0"/>
      <dgm:spPr/>
    </dgm:pt>
    <dgm:pt modelId="{DD7BD32D-CD99-4DA9-B7E4-8923733BC070}" type="pres">
      <dgm:prSet presAssocID="{7E000EEA-998F-4317-A7A1-5237539A2D3F}" presName="thickLine" presStyleLbl="alignNode1" presStyleIdx="3" presStyleCnt="8"/>
      <dgm:spPr/>
    </dgm:pt>
    <dgm:pt modelId="{04019E66-922F-48D1-85FA-FC2886F3DAD5}" type="pres">
      <dgm:prSet presAssocID="{7E000EEA-998F-4317-A7A1-5237539A2D3F}" presName="horz1" presStyleCnt="0"/>
      <dgm:spPr/>
    </dgm:pt>
    <dgm:pt modelId="{3ABA50D4-61F6-4323-9F61-180F475400C4}" type="pres">
      <dgm:prSet presAssocID="{7E000EEA-998F-4317-A7A1-5237539A2D3F}" presName="tx1" presStyleLbl="revTx" presStyleIdx="3" presStyleCnt="8"/>
      <dgm:spPr/>
    </dgm:pt>
    <dgm:pt modelId="{DA4F5F79-DB71-46C4-BE58-F8ACE31FE6E6}" type="pres">
      <dgm:prSet presAssocID="{7E000EEA-998F-4317-A7A1-5237539A2D3F}" presName="vert1" presStyleCnt="0"/>
      <dgm:spPr/>
    </dgm:pt>
    <dgm:pt modelId="{29F81E1C-3FC6-4C96-B83E-B9535579FFF8}" type="pres">
      <dgm:prSet presAssocID="{A645384F-1925-4F06-948B-B3E22DF431B0}" presName="thickLine" presStyleLbl="alignNode1" presStyleIdx="4" presStyleCnt="8"/>
      <dgm:spPr/>
    </dgm:pt>
    <dgm:pt modelId="{1AFBC423-83C9-43B6-9FF4-6B2309F99288}" type="pres">
      <dgm:prSet presAssocID="{A645384F-1925-4F06-948B-B3E22DF431B0}" presName="horz1" presStyleCnt="0"/>
      <dgm:spPr/>
    </dgm:pt>
    <dgm:pt modelId="{BF5D984A-5CD1-46E7-BB93-382F78ACD1F7}" type="pres">
      <dgm:prSet presAssocID="{A645384F-1925-4F06-948B-B3E22DF431B0}" presName="tx1" presStyleLbl="revTx" presStyleIdx="4" presStyleCnt="8"/>
      <dgm:spPr/>
    </dgm:pt>
    <dgm:pt modelId="{5852FA08-6EB6-4818-BBDF-560341241390}" type="pres">
      <dgm:prSet presAssocID="{A645384F-1925-4F06-948B-B3E22DF431B0}" presName="vert1" presStyleCnt="0"/>
      <dgm:spPr/>
    </dgm:pt>
    <dgm:pt modelId="{F959BD87-DFC9-4E6E-8628-09F05409A862}" type="pres">
      <dgm:prSet presAssocID="{D324E8D5-668C-4B5E-8BA2-9CEA613FE045}" presName="thickLine" presStyleLbl="alignNode1" presStyleIdx="5" presStyleCnt="8"/>
      <dgm:spPr/>
    </dgm:pt>
    <dgm:pt modelId="{6FCC7590-94BD-4920-BD39-8EF55AFB207C}" type="pres">
      <dgm:prSet presAssocID="{D324E8D5-668C-4B5E-8BA2-9CEA613FE045}" presName="horz1" presStyleCnt="0"/>
      <dgm:spPr/>
    </dgm:pt>
    <dgm:pt modelId="{BF13ABBE-DBF5-4DCB-9869-4099E200CD61}" type="pres">
      <dgm:prSet presAssocID="{D324E8D5-668C-4B5E-8BA2-9CEA613FE045}" presName="tx1" presStyleLbl="revTx" presStyleIdx="5" presStyleCnt="8"/>
      <dgm:spPr/>
    </dgm:pt>
    <dgm:pt modelId="{0FB06626-DDE4-4CC7-8BF2-DAC1F2BF7C5A}" type="pres">
      <dgm:prSet presAssocID="{D324E8D5-668C-4B5E-8BA2-9CEA613FE045}" presName="vert1" presStyleCnt="0"/>
      <dgm:spPr/>
    </dgm:pt>
    <dgm:pt modelId="{05B71B5C-18AC-4861-9002-8DA55EB74AA2}" type="pres">
      <dgm:prSet presAssocID="{DC777A4A-D498-4B02-8E80-910CEAF16B05}" presName="thickLine" presStyleLbl="alignNode1" presStyleIdx="6" presStyleCnt="8"/>
      <dgm:spPr/>
    </dgm:pt>
    <dgm:pt modelId="{FF722656-1EA0-481B-A21E-B8FD6CEE3F19}" type="pres">
      <dgm:prSet presAssocID="{DC777A4A-D498-4B02-8E80-910CEAF16B05}" presName="horz1" presStyleCnt="0"/>
      <dgm:spPr/>
    </dgm:pt>
    <dgm:pt modelId="{1044C335-852F-430B-B26C-5930AE9F1324}" type="pres">
      <dgm:prSet presAssocID="{DC777A4A-D498-4B02-8E80-910CEAF16B05}" presName="tx1" presStyleLbl="revTx" presStyleIdx="6" presStyleCnt="8"/>
      <dgm:spPr/>
    </dgm:pt>
    <dgm:pt modelId="{303E4CA3-0548-4331-9003-AFE5CAFE70D5}" type="pres">
      <dgm:prSet presAssocID="{DC777A4A-D498-4B02-8E80-910CEAF16B05}" presName="vert1" presStyleCnt="0"/>
      <dgm:spPr/>
    </dgm:pt>
    <dgm:pt modelId="{CDAACAF8-80EA-4259-9A0A-6F4AE8A88CDC}" type="pres">
      <dgm:prSet presAssocID="{4522F416-C18D-45C3-9F39-78192DC1E714}" presName="thickLine" presStyleLbl="alignNode1" presStyleIdx="7" presStyleCnt="8"/>
      <dgm:spPr/>
    </dgm:pt>
    <dgm:pt modelId="{430C718E-D9BB-4731-A220-B6062F50A535}" type="pres">
      <dgm:prSet presAssocID="{4522F416-C18D-45C3-9F39-78192DC1E714}" presName="horz1" presStyleCnt="0"/>
      <dgm:spPr/>
    </dgm:pt>
    <dgm:pt modelId="{B0119121-55E4-4DF6-800D-DECE9AC91DFA}" type="pres">
      <dgm:prSet presAssocID="{4522F416-C18D-45C3-9F39-78192DC1E714}" presName="tx1" presStyleLbl="revTx" presStyleIdx="7" presStyleCnt="8"/>
      <dgm:spPr/>
    </dgm:pt>
    <dgm:pt modelId="{FC0263BB-9605-49F4-8E5B-475FB9B05166}" type="pres">
      <dgm:prSet presAssocID="{4522F416-C18D-45C3-9F39-78192DC1E714}" presName="vert1" presStyleCnt="0"/>
      <dgm:spPr/>
    </dgm:pt>
  </dgm:ptLst>
  <dgm:cxnLst>
    <dgm:cxn modelId="{BFF0E705-CFD5-4565-8F20-BDD743A5D3EB}" type="presOf" srcId="{A645384F-1925-4F06-948B-B3E22DF431B0}" destId="{BF5D984A-5CD1-46E7-BB93-382F78ACD1F7}" srcOrd="0" destOrd="0" presId="urn:microsoft.com/office/officeart/2008/layout/LinedList"/>
    <dgm:cxn modelId="{3AD7E113-DFE2-4DAD-8136-F50083C86520}" srcId="{28DC58DB-A5C7-41DA-B755-8FA0BE5CD8FB}" destId="{4522F416-C18D-45C3-9F39-78192DC1E714}" srcOrd="7" destOrd="0" parTransId="{C8CA9CC6-63C0-49BF-A5CB-EC3520832D83}" sibTransId="{D791D849-B5CE-4761-9F0B-4FF088034C04}"/>
    <dgm:cxn modelId="{0155B316-D517-4F75-96A1-957D788A6A38}" srcId="{28DC58DB-A5C7-41DA-B755-8FA0BE5CD8FB}" destId="{A645384F-1925-4F06-948B-B3E22DF431B0}" srcOrd="4" destOrd="0" parTransId="{2C4BFEBF-0C35-4AB7-96D9-C2993C5577C4}" sibTransId="{ED185ACE-E0F5-47A7-B6E4-01E97D7D7978}"/>
    <dgm:cxn modelId="{2AFE5921-B09F-4789-98D8-D55FDC9E72B5}" srcId="{28DC58DB-A5C7-41DA-B755-8FA0BE5CD8FB}" destId="{7E000EEA-998F-4317-A7A1-5237539A2D3F}" srcOrd="3" destOrd="0" parTransId="{E1F5BA26-DFDC-4CAF-9380-22E8DFFC3AA1}" sibTransId="{C04F923C-7D5F-464D-AE18-33245DBAE74D}"/>
    <dgm:cxn modelId="{19D4CC37-126D-4238-B9E7-BC2299E5E583}" srcId="{28DC58DB-A5C7-41DA-B755-8FA0BE5CD8FB}" destId="{6BF21713-0F95-453E-999D-EAC1AA402C99}" srcOrd="0" destOrd="0" parTransId="{3436E53D-BED4-4F3A-8D32-ECE749DD8E47}" sibTransId="{88DEAA41-C122-4BD4-9105-DEB16CFC8F8C}"/>
    <dgm:cxn modelId="{D89FA65B-2863-46E9-9E3A-2FA30B6BB45C}" type="presOf" srcId="{7E000EEA-998F-4317-A7A1-5237539A2D3F}" destId="{3ABA50D4-61F6-4323-9F61-180F475400C4}" srcOrd="0" destOrd="0" presId="urn:microsoft.com/office/officeart/2008/layout/LinedList"/>
    <dgm:cxn modelId="{9034BB5B-6851-47F1-9AD9-2DBF6B6E317A}" type="presOf" srcId="{4522F416-C18D-45C3-9F39-78192DC1E714}" destId="{B0119121-55E4-4DF6-800D-DECE9AC91DFA}" srcOrd="0" destOrd="0" presId="urn:microsoft.com/office/officeart/2008/layout/LinedList"/>
    <dgm:cxn modelId="{B40F0741-84D5-4D7C-A48E-0CA86EF7FEB9}" srcId="{28DC58DB-A5C7-41DA-B755-8FA0BE5CD8FB}" destId="{DC777A4A-D498-4B02-8E80-910CEAF16B05}" srcOrd="6" destOrd="0" parTransId="{9C64A6E8-3135-415B-80EF-DA851BFEE873}" sibTransId="{25CA4B85-3DD4-487A-8DC7-40C21A621D9A}"/>
    <dgm:cxn modelId="{ED22CE65-7CFE-4670-AABC-C81B8F615177}" type="presOf" srcId="{28DC58DB-A5C7-41DA-B755-8FA0BE5CD8FB}" destId="{00FFB6DE-F9B6-4ACB-AE93-FF37D901C63B}" srcOrd="0" destOrd="0" presId="urn:microsoft.com/office/officeart/2008/layout/LinedList"/>
    <dgm:cxn modelId="{7413FA6C-7FE1-430A-B64F-4BBA2CFA414A}" type="presOf" srcId="{DC777A4A-D498-4B02-8E80-910CEAF16B05}" destId="{1044C335-852F-430B-B26C-5930AE9F1324}" srcOrd="0" destOrd="0" presId="urn:microsoft.com/office/officeart/2008/layout/LinedList"/>
    <dgm:cxn modelId="{2A21C253-7761-4C54-8BE2-44BD9988EEE3}" srcId="{28DC58DB-A5C7-41DA-B755-8FA0BE5CD8FB}" destId="{7600BC57-49BB-494A-A163-D60D45247ED3}" srcOrd="2" destOrd="0" parTransId="{690ADFE8-4670-4088-AD73-F3E5F2E8747A}" sibTransId="{49483EA4-87D9-44AA-AF08-3B06C2ED4537}"/>
    <dgm:cxn modelId="{15CFA282-8990-44AA-87A9-CC0825BC3E3A}" type="presOf" srcId="{D324E8D5-668C-4B5E-8BA2-9CEA613FE045}" destId="{BF13ABBE-DBF5-4DCB-9869-4099E200CD61}" srcOrd="0" destOrd="0" presId="urn:microsoft.com/office/officeart/2008/layout/LinedList"/>
    <dgm:cxn modelId="{2FE07083-7A63-4FF4-8329-B4212E91566D}" type="presOf" srcId="{30016429-3C6C-4D3A-9AFD-1BDDC496606E}" destId="{E7C8B8D3-F544-4583-ACA6-30BD20685171}" srcOrd="0" destOrd="0" presId="urn:microsoft.com/office/officeart/2008/layout/LinedList"/>
    <dgm:cxn modelId="{1AA578A7-2198-400A-B800-F5A0ECD882E2}" srcId="{28DC58DB-A5C7-41DA-B755-8FA0BE5CD8FB}" destId="{30016429-3C6C-4D3A-9AFD-1BDDC496606E}" srcOrd="1" destOrd="0" parTransId="{357C5856-D732-4163-85EA-2F26E91D4026}" sibTransId="{6BCCB1A0-F68A-47A1-A62D-1EDEAEE84C3C}"/>
    <dgm:cxn modelId="{019FBCB3-79B9-4CE0-A11A-7A12C1F7A484}" type="presOf" srcId="{6BF21713-0F95-453E-999D-EAC1AA402C99}" destId="{7484A325-24F8-4943-A774-90B4180B870E}" srcOrd="0" destOrd="0" presId="urn:microsoft.com/office/officeart/2008/layout/LinedList"/>
    <dgm:cxn modelId="{2159CBB6-9B7A-4F61-80F7-FFE94DEA0623}" srcId="{28DC58DB-A5C7-41DA-B755-8FA0BE5CD8FB}" destId="{D324E8D5-668C-4B5E-8BA2-9CEA613FE045}" srcOrd="5" destOrd="0" parTransId="{AB54CAA2-AB67-4AD9-B24E-B6B5216A413F}" sibTransId="{104F5887-0171-4C7F-87B1-8FCFC4D7F932}"/>
    <dgm:cxn modelId="{A553CFDE-DB86-448A-B0FF-D3DA87DB3143}" type="presOf" srcId="{7600BC57-49BB-494A-A163-D60D45247ED3}" destId="{FB0160BE-1F3E-4BC1-B5BD-F54649CF5379}" srcOrd="0" destOrd="0" presId="urn:microsoft.com/office/officeart/2008/layout/LinedList"/>
    <dgm:cxn modelId="{A54A812E-85BE-456C-B79F-3B9514644B56}" type="presParOf" srcId="{00FFB6DE-F9B6-4ACB-AE93-FF37D901C63B}" destId="{1C70C352-0198-4E09-BE3C-89AB87F98CD7}" srcOrd="0" destOrd="0" presId="urn:microsoft.com/office/officeart/2008/layout/LinedList"/>
    <dgm:cxn modelId="{5DDF8D89-986B-40BF-B286-BDC819E84746}" type="presParOf" srcId="{00FFB6DE-F9B6-4ACB-AE93-FF37D901C63B}" destId="{4873B9DA-C2F4-4635-80AF-7CBEB328C532}" srcOrd="1" destOrd="0" presId="urn:microsoft.com/office/officeart/2008/layout/LinedList"/>
    <dgm:cxn modelId="{3383034E-9463-4D52-9B30-EC09F77BB4DE}" type="presParOf" srcId="{4873B9DA-C2F4-4635-80AF-7CBEB328C532}" destId="{7484A325-24F8-4943-A774-90B4180B870E}" srcOrd="0" destOrd="0" presId="urn:microsoft.com/office/officeart/2008/layout/LinedList"/>
    <dgm:cxn modelId="{E04C6899-F172-48B7-860F-79766F3D7996}" type="presParOf" srcId="{4873B9DA-C2F4-4635-80AF-7CBEB328C532}" destId="{681C3285-EE62-445E-B9C9-689C6456344C}" srcOrd="1" destOrd="0" presId="urn:microsoft.com/office/officeart/2008/layout/LinedList"/>
    <dgm:cxn modelId="{DEE89D14-F888-4CF1-A3C8-4E6A190A88E0}" type="presParOf" srcId="{00FFB6DE-F9B6-4ACB-AE93-FF37D901C63B}" destId="{DFF62969-7801-49CC-9B25-11BC323936DC}" srcOrd="2" destOrd="0" presId="urn:microsoft.com/office/officeart/2008/layout/LinedList"/>
    <dgm:cxn modelId="{0A2C20F8-D4F5-4ECA-A5F3-B5BCE3648F57}" type="presParOf" srcId="{00FFB6DE-F9B6-4ACB-AE93-FF37D901C63B}" destId="{DF1F6D3D-4B24-4B4E-B0E7-9F5DC26D1FDB}" srcOrd="3" destOrd="0" presId="urn:microsoft.com/office/officeart/2008/layout/LinedList"/>
    <dgm:cxn modelId="{C46A5ED9-ECB0-491A-BC24-9A7394470BBD}" type="presParOf" srcId="{DF1F6D3D-4B24-4B4E-B0E7-9F5DC26D1FDB}" destId="{E7C8B8D3-F544-4583-ACA6-30BD20685171}" srcOrd="0" destOrd="0" presId="urn:microsoft.com/office/officeart/2008/layout/LinedList"/>
    <dgm:cxn modelId="{5C543020-4113-4D34-A0FA-4D50E246955E}" type="presParOf" srcId="{DF1F6D3D-4B24-4B4E-B0E7-9F5DC26D1FDB}" destId="{B607B5CF-F2D1-48A8-8FF8-33F6BEF6FBCF}" srcOrd="1" destOrd="0" presId="urn:microsoft.com/office/officeart/2008/layout/LinedList"/>
    <dgm:cxn modelId="{78FB434F-6877-4A5F-8497-9C338130316A}" type="presParOf" srcId="{00FFB6DE-F9B6-4ACB-AE93-FF37D901C63B}" destId="{8D3885AD-517E-4F7B-8468-E925B63138F7}" srcOrd="4" destOrd="0" presId="urn:microsoft.com/office/officeart/2008/layout/LinedList"/>
    <dgm:cxn modelId="{AB0A3D52-64E1-4AD2-9DB2-D41836FCFDC9}" type="presParOf" srcId="{00FFB6DE-F9B6-4ACB-AE93-FF37D901C63B}" destId="{A1CDA34C-0CE4-468C-9BF6-AD017DFBFA05}" srcOrd="5" destOrd="0" presId="urn:microsoft.com/office/officeart/2008/layout/LinedList"/>
    <dgm:cxn modelId="{CDC21255-C03F-4CA8-8A0C-DF2C37AA535A}" type="presParOf" srcId="{A1CDA34C-0CE4-468C-9BF6-AD017DFBFA05}" destId="{FB0160BE-1F3E-4BC1-B5BD-F54649CF5379}" srcOrd="0" destOrd="0" presId="urn:microsoft.com/office/officeart/2008/layout/LinedList"/>
    <dgm:cxn modelId="{B0930C7A-E52D-4865-A539-0D2E395A8BC8}" type="presParOf" srcId="{A1CDA34C-0CE4-468C-9BF6-AD017DFBFA05}" destId="{7AFE7A22-362F-4474-A261-409A1EE3DE6A}" srcOrd="1" destOrd="0" presId="urn:microsoft.com/office/officeart/2008/layout/LinedList"/>
    <dgm:cxn modelId="{993DFC04-1174-4F3A-A935-CD79312B03E3}" type="presParOf" srcId="{00FFB6DE-F9B6-4ACB-AE93-FF37D901C63B}" destId="{DD7BD32D-CD99-4DA9-B7E4-8923733BC070}" srcOrd="6" destOrd="0" presId="urn:microsoft.com/office/officeart/2008/layout/LinedList"/>
    <dgm:cxn modelId="{830A4E74-9BF7-49C7-82C9-6567D437F19D}" type="presParOf" srcId="{00FFB6DE-F9B6-4ACB-AE93-FF37D901C63B}" destId="{04019E66-922F-48D1-85FA-FC2886F3DAD5}" srcOrd="7" destOrd="0" presId="urn:microsoft.com/office/officeart/2008/layout/LinedList"/>
    <dgm:cxn modelId="{74040BCE-E69C-4637-884A-62999CAD7B4E}" type="presParOf" srcId="{04019E66-922F-48D1-85FA-FC2886F3DAD5}" destId="{3ABA50D4-61F6-4323-9F61-180F475400C4}" srcOrd="0" destOrd="0" presId="urn:microsoft.com/office/officeart/2008/layout/LinedList"/>
    <dgm:cxn modelId="{507F6FDB-21C5-488C-931F-FD211A90C22C}" type="presParOf" srcId="{04019E66-922F-48D1-85FA-FC2886F3DAD5}" destId="{DA4F5F79-DB71-46C4-BE58-F8ACE31FE6E6}" srcOrd="1" destOrd="0" presId="urn:microsoft.com/office/officeart/2008/layout/LinedList"/>
    <dgm:cxn modelId="{6A21C13B-499C-4C3C-AA6A-CDF6BB575590}" type="presParOf" srcId="{00FFB6DE-F9B6-4ACB-AE93-FF37D901C63B}" destId="{29F81E1C-3FC6-4C96-B83E-B9535579FFF8}" srcOrd="8" destOrd="0" presId="urn:microsoft.com/office/officeart/2008/layout/LinedList"/>
    <dgm:cxn modelId="{CBF2C856-EACC-450E-974C-BB2E5893D6F9}" type="presParOf" srcId="{00FFB6DE-F9B6-4ACB-AE93-FF37D901C63B}" destId="{1AFBC423-83C9-43B6-9FF4-6B2309F99288}" srcOrd="9" destOrd="0" presId="urn:microsoft.com/office/officeart/2008/layout/LinedList"/>
    <dgm:cxn modelId="{966D8CA5-572D-4B68-93C9-F00D951D0804}" type="presParOf" srcId="{1AFBC423-83C9-43B6-9FF4-6B2309F99288}" destId="{BF5D984A-5CD1-46E7-BB93-382F78ACD1F7}" srcOrd="0" destOrd="0" presId="urn:microsoft.com/office/officeart/2008/layout/LinedList"/>
    <dgm:cxn modelId="{90F44F95-1757-4C9C-89FF-95D75769894D}" type="presParOf" srcId="{1AFBC423-83C9-43B6-9FF4-6B2309F99288}" destId="{5852FA08-6EB6-4818-BBDF-560341241390}" srcOrd="1" destOrd="0" presId="urn:microsoft.com/office/officeart/2008/layout/LinedList"/>
    <dgm:cxn modelId="{BD79A7BA-6CF8-49DF-9FB1-32506F4373BA}" type="presParOf" srcId="{00FFB6DE-F9B6-4ACB-AE93-FF37D901C63B}" destId="{F959BD87-DFC9-4E6E-8628-09F05409A862}" srcOrd="10" destOrd="0" presId="urn:microsoft.com/office/officeart/2008/layout/LinedList"/>
    <dgm:cxn modelId="{D1203AB2-8091-4F60-AB8D-C5CD3CCAD1ED}" type="presParOf" srcId="{00FFB6DE-F9B6-4ACB-AE93-FF37D901C63B}" destId="{6FCC7590-94BD-4920-BD39-8EF55AFB207C}" srcOrd="11" destOrd="0" presId="urn:microsoft.com/office/officeart/2008/layout/LinedList"/>
    <dgm:cxn modelId="{020ED0E4-2133-4A2C-9711-5F2E0A815C6E}" type="presParOf" srcId="{6FCC7590-94BD-4920-BD39-8EF55AFB207C}" destId="{BF13ABBE-DBF5-4DCB-9869-4099E200CD61}" srcOrd="0" destOrd="0" presId="urn:microsoft.com/office/officeart/2008/layout/LinedList"/>
    <dgm:cxn modelId="{98301445-4E7C-450F-BB9E-C3542FFC713F}" type="presParOf" srcId="{6FCC7590-94BD-4920-BD39-8EF55AFB207C}" destId="{0FB06626-DDE4-4CC7-8BF2-DAC1F2BF7C5A}" srcOrd="1" destOrd="0" presId="urn:microsoft.com/office/officeart/2008/layout/LinedList"/>
    <dgm:cxn modelId="{4B0A7F40-655C-4321-BBDC-AC8F7D11E24F}" type="presParOf" srcId="{00FFB6DE-F9B6-4ACB-AE93-FF37D901C63B}" destId="{05B71B5C-18AC-4861-9002-8DA55EB74AA2}" srcOrd="12" destOrd="0" presId="urn:microsoft.com/office/officeart/2008/layout/LinedList"/>
    <dgm:cxn modelId="{2AD5CEDC-7DE8-43EE-9F48-CFB5049D5823}" type="presParOf" srcId="{00FFB6DE-F9B6-4ACB-AE93-FF37D901C63B}" destId="{FF722656-1EA0-481B-A21E-B8FD6CEE3F19}" srcOrd="13" destOrd="0" presId="urn:microsoft.com/office/officeart/2008/layout/LinedList"/>
    <dgm:cxn modelId="{C8450EA2-20CE-42D8-9C7E-EE78663F98E6}" type="presParOf" srcId="{FF722656-1EA0-481B-A21E-B8FD6CEE3F19}" destId="{1044C335-852F-430B-B26C-5930AE9F1324}" srcOrd="0" destOrd="0" presId="urn:microsoft.com/office/officeart/2008/layout/LinedList"/>
    <dgm:cxn modelId="{7ED39242-2279-47EF-B1E6-F7B854BC7DA7}" type="presParOf" srcId="{FF722656-1EA0-481B-A21E-B8FD6CEE3F19}" destId="{303E4CA3-0548-4331-9003-AFE5CAFE70D5}" srcOrd="1" destOrd="0" presId="urn:microsoft.com/office/officeart/2008/layout/LinedList"/>
    <dgm:cxn modelId="{18A87785-855D-4522-A6C8-60512B36D209}" type="presParOf" srcId="{00FFB6DE-F9B6-4ACB-AE93-FF37D901C63B}" destId="{CDAACAF8-80EA-4259-9A0A-6F4AE8A88CDC}" srcOrd="14" destOrd="0" presId="urn:microsoft.com/office/officeart/2008/layout/LinedList"/>
    <dgm:cxn modelId="{DE36A4C1-DF27-4A1B-BFD7-852158773E34}" type="presParOf" srcId="{00FFB6DE-F9B6-4ACB-AE93-FF37D901C63B}" destId="{430C718E-D9BB-4731-A220-B6062F50A535}" srcOrd="15" destOrd="0" presId="urn:microsoft.com/office/officeart/2008/layout/LinedList"/>
    <dgm:cxn modelId="{B3D38F67-FB34-451E-A90C-5951CBEDBFDC}" type="presParOf" srcId="{430C718E-D9BB-4731-A220-B6062F50A535}" destId="{B0119121-55E4-4DF6-800D-DECE9AC91DFA}" srcOrd="0" destOrd="0" presId="urn:microsoft.com/office/officeart/2008/layout/LinedList"/>
    <dgm:cxn modelId="{DBC1FD8E-BEED-4607-B1B8-C919CADDCCC5}" type="presParOf" srcId="{430C718E-D9BB-4731-A220-B6062F50A535}" destId="{FC0263BB-9605-49F4-8E5B-475FB9B051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FDB5E-7BDA-4880-8D9C-2DD9CEEF8A56}">
      <dsp:nvSpPr>
        <dsp:cNvPr id="0" name=""/>
        <dsp:cNvSpPr/>
      </dsp:nvSpPr>
      <dsp:spPr>
        <a:xfrm>
          <a:off x="671813"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E82AE-ABE1-4D2C-A2FD-D47B282054C5}">
      <dsp:nvSpPr>
        <dsp:cNvPr id="0" name=""/>
        <dsp:cNvSpPr/>
      </dsp:nvSpPr>
      <dsp:spPr>
        <a:xfrm>
          <a:off x="1059376" y="68257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B0BF6-A922-4F28-AE29-9BD62DFEBDF6}">
      <dsp:nvSpPr>
        <dsp:cNvPr id="0" name=""/>
        <dsp:cNvSpPr/>
      </dsp:nvSpPr>
      <dsp:spPr>
        <a:xfrm>
          <a:off x="90470"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System Architecture</a:t>
          </a:r>
        </a:p>
      </dsp:txBody>
      <dsp:txXfrm>
        <a:off x="90470" y="2680010"/>
        <a:ext cx="2981250" cy="720000"/>
      </dsp:txXfrm>
    </dsp:sp>
    <dsp:sp modelId="{537C1FB6-275C-406C-A0AD-78CEDB179836}">
      <dsp:nvSpPr>
        <dsp:cNvPr id="0" name=""/>
        <dsp:cNvSpPr/>
      </dsp:nvSpPr>
      <dsp:spPr>
        <a:xfrm>
          <a:off x="4174782"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6E647-FD30-49D4-97B7-C7EF700C42D3}">
      <dsp:nvSpPr>
        <dsp:cNvPr id="0" name=""/>
        <dsp:cNvSpPr/>
      </dsp:nvSpPr>
      <dsp:spPr>
        <a:xfrm>
          <a:off x="4562345" y="68257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273D9-B9A9-4464-B4C1-A0F82EA7FBB4}">
      <dsp:nvSpPr>
        <dsp:cNvPr id="0" name=""/>
        <dsp:cNvSpPr/>
      </dsp:nvSpPr>
      <dsp:spPr>
        <a:xfrm>
          <a:off x="3593438"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Tools and Technologies</a:t>
          </a:r>
        </a:p>
      </dsp:txBody>
      <dsp:txXfrm>
        <a:off x="3593438" y="2680010"/>
        <a:ext cx="2981250" cy="720000"/>
      </dsp:txXfrm>
    </dsp:sp>
    <dsp:sp modelId="{AE943DE6-4955-40D7-BBE5-5AAEAF2FF508}">
      <dsp:nvSpPr>
        <dsp:cNvPr id="0" name=""/>
        <dsp:cNvSpPr/>
      </dsp:nvSpPr>
      <dsp:spPr>
        <a:xfrm>
          <a:off x="7677751" y="29500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A89A9-C4DD-446B-86BA-78236FA84F86}">
      <dsp:nvSpPr>
        <dsp:cNvPr id="0" name=""/>
        <dsp:cNvSpPr/>
      </dsp:nvSpPr>
      <dsp:spPr>
        <a:xfrm>
          <a:off x="8065314" y="68257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9BB2C-63F8-4E9C-BFB9-77D1FABF41B3}">
      <dsp:nvSpPr>
        <dsp:cNvPr id="0" name=""/>
        <dsp:cNvSpPr/>
      </dsp:nvSpPr>
      <dsp:spPr>
        <a:xfrm>
          <a:off x="7096407" y="268001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Requirements</a:t>
          </a:r>
        </a:p>
      </dsp:txBody>
      <dsp:txXfrm>
        <a:off x="7096407" y="2680010"/>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0C352-0198-4E09-BE3C-89AB87F98CD7}">
      <dsp:nvSpPr>
        <dsp:cNvPr id="0" name=""/>
        <dsp:cNvSpPr/>
      </dsp:nvSpPr>
      <dsp:spPr>
        <a:xfrm>
          <a:off x="0" y="0"/>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4A325-24F8-4943-A774-90B4180B870E}">
      <dsp:nvSpPr>
        <dsp:cNvPr id="0" name=""/>
        <dsp:cNvSpPr/>
      </dsp:nvSpPr>
      <dsp:spPr>
        <a:xfrm>
          <a:off x="0" y="0"/>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b="1" kern="1200"/>
            <a:t>Tools</a:t>
          </a:r>
          <a:r>
            <a:rPr lang="en-GB" sz="1800" kern="1200"/>
            <a:t>: VS Code, Python, scikit-learn, pandas, numpy, joblib</a:t>
          </a:r>
          <a:endParaRPr lang="en-US" sz="1800" kern="1200"/>
        </a:p>
      </dsp:txBody>
      <dsp:txXfrm>
        <a:off x="0" y="0"/>
        <a:ext cx="10018712" cy="390525"/>
      </dsp:txXfrm>
    </dsp:sp>
    <dsp:sp modelId="{DFF62969-7801-49CC-9B25-11BC323936DC}">
      <dsp:nvSpPr>
        <dsp:cNvPr id="0" name=""/>
        <dsp:cNvSpPr/>
      </dsp:nvSpPr>
      <dsp:spPr>
        <a:xfrm>
          <a:off x="0" y="390525"/>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C8B8D3-F544-4583-ACA6-30BD20685171}">
      <dsp:nvSpPr>
        <dsp:cNvPr id="0" name=""/>
        <dsp:cNvSpPr/>
      </dsp:nvSpPr>
      <dsp:spPr>
        <a:xfrm>
          <a:off x="0" y="390525"/>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b="1" kern="1200"/>
            <a:t>Technologies</a:t>
          </a:r>
          <a:r>
            <a:rPr lang="en-GB" sz="1800" kern="1200"/>
            <a:t>:</a:t>
          </a:r>
          <a:r>
            <a:rPr lang="en-GB" sz="1800" kern="1200">
              <a:latin typeface="Calibri Light" panose="020F0302020204030204"/>
            </a:rPr>
            <a:t> </a:t>
          </a:r>
          <a:endParaRPr lang="en-US" sz="1800" kern="1200"/>
        </a:p>
      </dsp:txBody>
      <dsp:txXfrm>
        <a:off x="0" y="390525"/>
        <a:ext cx="10018712" cy="390525"/>
      </dsp:txXfrm>
    </dsp:sp>
    <dsp:sp modelId="{8D3885AD-517E-4F7B-8468-E925B63138F7}">
      <dsp:nvSpPr>
        <dsp:cNvPr id="0" name=""/>
        <dsp:cNvSpPr/>
      </dsp:nvSpPr>
      <dsp:spPr>
        <a:xfrm>
          <a:off x="0" y="781050"/>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160BE-1F3E-4BC1-B5BD-F54649CF5379}">
      <dsp:nvSpPr>
        <dsp:cNvPr id="0" name=""/>
        <dsp:cNvSpPr/>
      </dsp:nvSpPr>
      <dsp:spPr>
        <a:xfrm>
          <a:off x="0" y="781050"/>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b="0" kern="1200"/>
            <a:t>Frontend: React.js, JavaScript, HTML, CSS, Tailwind CSS</a:t>
          </a:r>
          <a:endParaRPr lang="en-GB" sz="1800" b="0" kern="1200">
            <a:latin typeface="Calibri Light" panose="020F0302020204030204"/>
          </a:endParaRPr>
        </a:p>
      </dsp:txBody>
      <dsp:txXfrm>
        <a:off x="0" y="781050"/>
        <a:ext cx="10018712" cy="390525"/>
      </dsp:txXfrm>
    </dsp:sp>
    <dsp:sp modelId="{DD7BD32D-CD99-4DA9-B7E4-8923733BC070}">
      <dsp:nvSpPr>
        <dsp:cNvPr id="0" name=""/>
        <dsp:cNvSpPr/>
      </dsp:nvSpPr>
      <dsp:spPr>
        <a:xfrm>
          <a:off x="0" y="1171575"/>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A50D4-61F6-4323-9F61-180F475400C4}">
      <dsp:nvSpPr>
        <dsp:cNvPr id="0" name=""/>
        <dsp:cNvSpPr/>
      </dsp:nvSpPr>
      <dsp:spPr>
        <a:xfrm>
          <a:off x="0" y="1171575"/>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0" kern="1200"/>
            <a:t>Backend: Flask, Python</a:t>
          </a:r>
          <a:endParaRPr lang="en-GB" sz="1800" kern="1200"/>
        </a:p>
      </dsp:txBody>
      <dsp:txXfrm>
        <a:off x="0" y="1171575"/>
        <a:ext cx="10018712" cy="390525"/>
      </dsp:txXfrm>
    </dsp:sp>
    <dsp:sp modelId="{29F81E1C-3FC6-4C96-B83E-B9535579FFF8}">
      <dsp:nvSpPr>
        <dsp:cNvPr id="0" name=""/>
        <dsp:cNvSpPr/>
      </dsp:nvSpPr>
      <dsp:spPr>
        <a:xfrm>
          <a:off x="0" y="1562100"/>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D984A-5CD1-46E7-BB93-382F78ACD1F7}">
      <dsp:nvSpPr>
        <dsp:cNvPr id="0" name=""/>
        <dsp:cNvSpPr/>
      </dsp:nvSpPr>
      <dsp:spPr>
        <a:xfrm>
          <a:off x="0" y="1562100"/>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0" kern="1200"/>
            <a:t>Database: CSV file storage</a:t>
          </a:r>
          <a:endParaRPr lang="en-GB" sz="1800" kern="1200"/>
        </a:p>
      </dsp:txBody>
      <dsp:txXfrm>
        <a:off x="0" y="1562100"/>
        <a:ext cx="10018712" cy="390525"/>
      </dsp:txXfrm>
    </dsp:sp>
    <dsp:sp modelId="{F959BD87-DFC9-4E6E-8628-09F05409A862}">
      <dsp:nvSpPr>
        <dsp:cNvPr id="0" name=""/>
        <dsp:cNvSpPr/>
      </dsp:nvSpPr>
      <dsp:spPr>
        <a:xfrm>
          <a:off x="0" y="1952625"/>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3ABBE-DBF5-4DCB-9869-4099E200CD61}">
      <dsp:nvSpPr>
        <dsp:cNvPr id="0" name=""/>
        <dsp:cNvSpPr/>
      </dsp:nvSpPr>
      <dsp:spPr>
        <a:xfrm>
          <a:off x="0" y="1952625"/>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0" kern="1200"/>
            <a:t>Network: HTTP/REST APIs, DNS monitoring</a:t>
          </a:r>
          <a:endParaRPr lang="en-GB" sz="1800" kern="1200"/>
        </a:p>
      </dsp:txBody>
      <dsp:txXfrm>
        <a:off x="0" y="1952625"/>
        <a:ext cx="10018712" cy="390525"/>
      </dsp:txXfrm>
    </dsp:sp>
    <dsp:sp modelId="{05B71B5C-18AC-4861-9002-8DA55EB74AA2}">
      <dsp:nvSpPr>
        <dsp:cNvPr id="0" name=""/>
        <dsp:cNvSpPr/>
      </dsp:nvSpPr>
      <dsp:spPr>
        <a:xfrm>
          <a:off x="0" y="2343150"/>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4C335-852F-430B-B26C-5930AE9F1324}">
      <dsp:nvSpPr>
        <dsp:cNvPr id="0" name=""/>
        <dsp:cNvSpPr/>
      </dsp:nvSpPr>
      <dsp:spPr>
        <a:xfrm>
          <a:off x="0" y="2343150"/>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a:t>Deployment:</a:t>
          </a:r>
          <a:r>
            <a:rPr lang="en-US" sz="1800" b="0" kern="1200"/>
            <a:t> Local development server</a:t>
          </a:r>
          <a:endParaRPr lang="en-US" sz="1800" b="1" kern="1200">
            <a:latin typeface="Calibri Light" panose="020F0302020204030204"/>
          </a:endParaRPr>
        </a:p>
      </dsp:txBody>
      <dsp:txXfrm>
        <a:off x="0" y="2343150"/>
        <a:ext cx="10018712" cy="390525"/>
      </dsp:txXfrm>
    </dsp:sp>
    <dsp:sp modelId="{CDAACAF8-80EA-4259-9A0A-6F4AE8A88CDC}">
      <dsp:nvSpPr>
        <dsp:cNvPr id="0" name=""/>
        <dsp:cNvSpPr/>
      </dsp:nvSpPr>
      <dsp:spPr>
        <a:xfrm>
          <a:off x="0" y="2733675"/>
          <a:ext cx="1001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19121-55E4-4DF6-800D-DECE9AC91DFA}">
      <dsp:nvSpPr>
        <dsp:cNvPr id="0" name=""/>
        <dsp:cNvSpPr/>
      </dsp:nvSpPr>
      <dsp:spPr>
        <a:xfrm>
          <a:off x="0" y="2733675"/>
          <a:ext cx="10018712" cy="39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b="1" kern="1200"/>
            <a:t>Algorithms</a:t>
          </a:r>
          <a:r>
            <a:rPr lang="en-GB" sz="1800" kern="1200"/>
            <a:t>: DBSCAN clustering, anomaly detection, network traffic analysis</a:t>
          </a:r>
          <a:r>
            <a:rPr lang="en-GB" sz="1800" kern="1200">
              <a:latin typeface="Calibri Light" panose="020F0302020204030204"/>
            </a:rPr>
            <a:t> </a:t>
          </a:r>
          <a:endParaRPr lang="en-US" sz="1800" kern="1200"/>
        </a:p>
      </dsp:txBody>
      <dsp:txXfrm>
        <a:off x="0" y="2733675"/>
        <a:ext cx="10018712" cy="39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9/15/2025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00985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the model smarter and prevent it from memorizing the training data, the script uses special techniques (called </a:t>
            </a:r>
            <a:r>
              <a:rPr lang="en-US" b="1"/>
              <a:t>regularization</a:t>
            </a:r>
            <a:r>
              <a:rPr lang="en-US"/>
              <a:t>). These are like adding noise or randomly turning off parts of the model during training, forcing it to learn the most important patterns instead of minor details. Finally, the model is given a "coach" (</a:t>
            </a:r>
            <a:r>
              <a:rPr lang="en-US" b="1"/>
              <a:t>Adam optimizer</a:t>
            </a:r>
            <a:r>
              <a:rPr lang="en-US"/>
              <a:t>) to help it learn efficiently and a "scorekeeper" (</a:t>
            </a:r>
            <a:r>
              <a:rPr lang="en-US" b="1"/>
              <a:t>binary cross-entropy loss</a:t>
            </a:r>
            <a:r>
              <a:rPr lang="en-US"/>
              <a:t>) to tell it how well it's doing.</a:t>
            </a:r>
          </a:p>
        </p:txBody>
      </p:sp>
      <p:sp>
        <p:nvSpPr>
          <p:cNvPr id="4" name="Slide Number Placeholder 3"/>
          <p:cNvSpPr>
            <a:spLocks noGrp="1"/>
          </p:cNvSpPr>
          <p:nvPr>
            <p:ph type="sldNum" sz="quarter" idx="5"/>
          </p:nvPr>
        </p:nvSpPr>
        <p:spPr/>
        <p:txBody>
          <a:bodyPr/>
          <a:lstStyle/>
          <a:p>
            <a:fld id="{6C0B8AC8-E212-48B2-9917-7448FC83DD17}" type="slidenum">
              <a:rPr lang="en-US" smtClean="0"/>
              <a:t>76</a:t>
            </a:fld>
            <a:endParaRPr lang="en-US"/>
          </a:p>
        </p:txBody>
      </p:sp>
    </p:spTree>
    <p:extLst>
      <p:ext uri="{BB962C8B-B14F-4D97-AF65-F5344CB8AC3E}">
        <p14:creationId xmlns:p14="http://schemas.microsoft.com/office/powerpoint/2010/main" val="206744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important values are used to prevent the model from </a:t>
            </a:r>
            <a:r>
              <a:rPr lang="en-US" b="1"/>
              <a:t>overfitting</a:t>
            </a:r>
            <a:r>
              <a:rPr lang="en-US"/>
              <a:t>, which is when it learns the training data too well and performs poorly on new data.</a:t>
            </a:r>
          </a:p>
          <a:p>
            <a:pPr marL="285750" indent="-285750">
              <a:buFont typeface="Arial"/>
              <a:buChar char="•"/>
            </a:pPr>
            <a:r>
              <a:rPr lang="en-US"/>
              <a:t>The </a:t>
            </a:r>
            <a:r>
              <a:rPr lang="en-US" b="1" err="1"/>
              <a:t>validation_split</a:t>
            </a:r>
            <a:r>
              <a:rPr lang="en-US" b="1"/>
              <a:t>=0.3</a:t>
            </a:r>
            <a:r>
              <a:rPr lang="en-US"/>
              <a:t> sets aside 30% of the data as a "test set" that the model never trains on.</a:t>
            </a:r>
            <a:endParaRPr lang="en-US">
              <a:ea typeface="Calibri"/>
              <a:cs typeface="Calibri"/>
            </a:endParaRPr>
          </a:p>
          <a:p>
            <a:pPr marL="285750" indent="-285750">
              <a:buFont typeface="Arial"/>
              <a:buChar char="•"/>
            </a:pPr>
            <a:r>
              <a:rPr lang="en-US"/>
              <a:t>The </a:t>
            </a:r>
            <a:r>
              <a:rPr lang="en-US" b="1"/>
              <a:t>epochs=30</a:t>
            </a:r>
            <a:r>
              <a:rPr lang="en-US"/>
              <a:t> sets a maximum number of times the model will see the entire dataset.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77</a:t>
            </a:fld>
            <a:endParaRPr lang="en-US"/>
          </a:p>
        </p:txBody>
      </p:sp>
    </p:spTree>
    <p:extLst>
      <p:ext uri="{BB962C8B-B14F-4D97-AF65-F5344CB8AC3E}">
        <p14:creationId xmlns:p14="http://schemas.microsoft.com/office/powerpoint/2010/main" val="186238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Precision</a:t>
            </a:r>
            <a:r>
              <a:rPr lang="en-US"/>
              <a:t>: Out of all the instances the model </a:t>
            </a:r>
            <a:r>
              <a:rPr lang="en-US" i="1"/>
              <a:t>predicted</a:t>
            </a:r>
            <a:r>
              <a:rPr lang="en-US"/>
              <a:t> as a certain class, how many were correct? The model has a very high precision for the </a:t>
            </a:r>
            <a:r>
              <a:rPr lang="en-US" b="1"/>
              <a:t>Malware</a:t>
            </a:r>
            <a:r>
              <a:rPr lang="en-US"/>
              <a:t> class (</a:t>
            </a:r>
            <a:r>
              <a:rPr lang="en-US" b="1"/>
              <a:t>0.9963</a:t>
            </a:r>
            <a:r>
              <a:rPr lang="en-US"/>
              <a:t>), meaning that when it flags something as malware, it's almost always correct, resulting in very few false alarms.</a:t>
            </a:r>
          </a:p>
          <a:p>
            <a:pPr marL="285750" indent="-285750">
              <a:buFont typeface="Arial"/>
              <a:buChar char="•"/>
            </a:pPr>
            <a:r>
              <a:rPr lang="en-US" b="1"/>
              <a:t>Recall</a:t>
            </a:r>
            <a:r>
              <a:rPr lang="en-US"/>
              <a:t>: Out of all the </a:t>
            </a:r>
            <a:r>
              <a:rPr lang="en-US" i="1"/>
              <a:t>actual</a:t>
            </a:r>
            <a:r>
              <a:rPr lang="en-US"/>
              <a:t> instances of a certain class, how many did the model correctly identify? The model's recall for </a:t>
            </a:r>
            <a:r>
              <a:rPr lang="en-US" b="1"/>
              <a:t>Malware</a:t>
            </a:r>
            <a:r>
              <a:rPr lang="en-US"/>
              <a:t> is </a:t>
            </a:r>
            <a:r>
              <a:rPr lang="en-US" b="1"/>
              <a:t>0.8921</a:t>
            </a:r>
            <a:r>
              <a:rPr lang="en-US"/>
              <a:t>, meaning it correctly found about 89% of all the actual malware, but it missed roughly 11%. It has an extremely high recall for the </a:t>
            </a:r>
            <a:r>
              <a:rPr lang="en-US" b="1"/>
              <a:t>Benign</a:t>
            </a:r>
            <a:r>
              <a:rPr lang="en-US"/>
              <a:t> class, meaning it rarely misclassifies a benign file as malware.</a:t>
            </a:r>
            <a:endParaRPr lang="en-US">
              <a:ea typeface="Calibri"/>
              <a:cs typeface="Calibri"/>
            </a:endParaRPr>
          </a:p>
          <a:p>
            <a:pPr marL="285750" indent="-285750">
              <a:buFont typeface="Arial"/>
              <a:buChar char="•"/>
            </a:pPr>
            <a:r>
              <a:rPr lang="en-US" b="1"/>
              <a:t>F1-Score</a:t>
            </a:r>
            <a:r>
              <a:rPr lang="en-US"/>
              <a:t>: This is a single score that balances both precision and recall.</a:t>
            </a:r>
            <a:endParaRPr lang="en-US">
              <a:ea typeface="Calibri"/>
              <a:cs typeface="Calibri"/>
            </a:endParaRPr>
          </a:p>
          <a:p>
            <a:pPr marL="285750" indent="-285750">
              <a:buFont typeface="Arial"/>
              <a:buChar char="•"/>
            </a:pPr>
            <a:r>
              <a:rPr lang="en-US" b="1"/>
              <a:t>Support</a:t>
            </a:r>
            <a:r>
              <a:rPr lang="en-US"/>
              <a:t>: The number of samples for each class in the dataset. The dataset is nearly balanced with 2789 benign instances and 2724 malware instances.</a:t>
            </a:r>
            <a:endParaRPr lang="en-US">
              <a:ea typeface="Calibri"/>
              <a:cs typeface="Calibri"/>
            </a:endParaRPr>
          </a:p>
          <a:p>
            <a:pPr marL="285750" indent="-285750">
              <a:buFont typeface="Arial"/>
              <a:buChar char="•"/>
            </a:pPr>
            <a:r>
              <a:rPr lang="en-US" b="1"/>
              <a:t>Accuracy</a:t>
            </a:r>
            <a:r>
              <a:rPr lang="en-US"/>
              <a:t>: The overall percentage of correct predictions made by the model, which is a very high </a:t>
            </a:r>
            <a:r>
              <a:rPr lang="en-US" b="1"/>
              <a:t>94.50%</a:t>
            </a:r>
            <a:r>
              <a:rPr lang="en-US"/>
              <a: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78</a:t>
            </a:fld>
            <a:endParaRPr lang="en-US"/>
          </a:p>
        </p:txBody>
      </p:sp>
    </p:spTree>
    <p:extLst>
      <p:ext uri="{BB962C8B-B14F-4D97-AF65-F5344CB8AC3E}">
        <p14:creationId xmlns:p14="http://schemas.microsoft.com/office/powerpoint/2010/main" val="162242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a:t>The charts display the training history of a neural network, showing that the model's </a:t>
            </a:r>
            <a:r>
              <a:rPr lang="en-US" b="1"/>
              <a:t>accuracy and loss</a:t>
            </a:r>
            <a:r>
              <a:rPr lang="en-US"/>
              <a:t> both improved as the number of epochs increased, with the model performing slightly better on the validation data than on the training data.</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79</a:t>
            </a:fld>
            <a:endParaRPr lang="en-US"/>
          </a:p>
        </p:txBody>
      </p:sp>
    </p:spTree>
    <p:extLst>
      <p:ext uri="{BB962C8B-B14F-4D97-AF65-F5344CB8AC3E}">
        <p14:creationId xmlns:p14="http://schemas.microsoft.com/office/powerpoint/2010/main" val="325364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Top-Left (2780)</a:t>
            </a:r>
            <a:r>
              <a:rPr lang="en-US"/>
              <a:t>: The model correctly identified </a:t>
            </a:r>
            <a:r>
              <a:rPr lang="en-US" b="1"/>
              <a:t>2780</a:t>
            </a:r>
            <a:r>
              <a:rPr lang="en-US"/>
              <a:t> instances as </a:t>
            </a:r>
            <a:r>
              <a:rPr lang="en-US" b="1"/>
              <a:t>Benign</a:t>
            </a:r>
            <a:r>
              <a:rPr lang="en-US"/>
              <a:t> when they were, in fact, benign (99.7% of all actual benign files).</a:t>
            </a:r>
          </a:p>
          <a:p>
            <a:pPr marL="285750" indent="-285750">
              <a:buFont typeface="Arial"/>
              <a:buChar char="•"/>
            </a:pPr>
            <a:r>
              <a:rPr lang="en-US" b="1"/>
              <a:t>Top-Right (9)</a:t>
            </a:r>
            <a:r>
              <a:rPr lang="en-US"/>
              <a:t>: The model incorrectly predicted </a:t>
            </a:r>
            <a:r>
              <a:rPr lang="en-US" b="1"/>
              <a:t>9</a:t>
            </a:r>
            <a:r>
              <a:rPr lang="en-US"/>
              <a:t> instances as </a:t>
            </a:r>
            <a:r>
              <a:rPr lang="en-US" b="1"/>
              <a:t>Malware</a:t>
            </a:r>
            <a:r>
              <a:rPr lang="en-US"/>
              <a:t> when they were actually benign. These are </a:t>
            </a:r>
            <a:r>
              <a:rPr lang="en-US" b="1"/>
              <a:t>false positives</a:t>
            </a:r>
            <a:r>
              <a:rPr lang="en-US"/>
              <a:t> or "false alarms."</a:t>
            </a:r>
            <a:endParaRPr lang="en-US">
              <a:ea typeface="Calibri"/>
              <a:cs typeface="Calibri"/>
            </a:endParaRPr>
          </a:p>
          <a:p>
            <a:pPr marL="285750" indent="-285750">
              <a:buFont typeface="Arial"/>
              <a:buChar char="•"/>
            </a:pPr>
            <a:r>
              <a:rPr lang="en-US" b="1"/>
              <a:t>Bottom-Left (294)</a:t>
            </a:r>
            <a:r>
              <a:rPr lang="en-US"/>
              <a:t>: The model incorrectly predicted </a:t>
            </a:r>
            <a:r>
              <a:rPr lang="en-US" b="1"/>
              <a:t>294</a:t>
            </a:r>
            <a:r>
              <a:rPr lang="en-US"/>
              <a:t> instances as </a:t>
            </a:r>
            <a:r>
              <a:rPr lang="en-US" b="1"/>
              <a:t>Benign</a:t>
            </a:r>
            <a:r>
              <a:rPr lang="en-US"/>
              <a:t> when they were actually malware. This is a </a:t>
            </a:r>
            <a:r>
              <a:rPr lang="en-US" b="1"/>
              <a:t>false negative</a:t>
            </a:r>
            <a:r>
              <a:rPr lang="en-US"/>
              <a:t>, meaning the model failed to detect this malware.</a:t>
            </a:r>
            <a:endParaRPr lang="en-US">
              <a:ea typeface="Calibri"/>
              <a:cs typeface="Calibri"/>
            </a:endParaRPr>
          </a:p>
          <a:p>
            <a:pPr marL="285750" indent="-285750">
              <a:buFont typeface="Arial"/>
              <a:buChar char="•"/>
            </a:pPr>
            <a:r>
              <a:rPr lang="en-US" b="1"/>
              <a:t>Bottom-Right (2430)</a:t>
            </a:r>
            <a:r>
              <a:rPr lang="en-US"/>
              <a:t>: The model correctly identified </a:t>
            </a:r>
            <a:r>
              <a:rPr lang="en-US" b="1"/>
              <a:t>2430</a:t>
            </a:r>
            <a:r>
              <a:rPr lang="en-US"/>
              <a:t> instances as </a:t>
            </a:r>
            <a:r>
              <a:rPr lang="en-US" b="1"/>
              <a:t>Malware</a:t>
            </a:r>
            <a:r>
              <a:rPr lang="en-US"/>
              <a:t> when they were, in fact, malware (89.2% of all actual malware).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80</a:t>
            </a:fld>
            <a:endParaRPr lang="en-US"/>
          </a:p>
        </p:txBody>
      </p:sp>
    </p:spTree>
    <p:extLst>
      <p:ext uri="{BB962C8B-B14F-4D97-AF65-F5344CB8AC3E}">
        <p14:creationId xmlns:p14="http://schemas.microsoft.com/office/powerpoint/2010/main" val="357284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2467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684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0026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359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2006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397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50238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042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0356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3320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094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43564671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publication/315642556_Anomaly-based_intrusion_detection_system_through_feature_selection_analysis_and_building_hybrid_efficient_model" TargetMode="External"/><Relationship Id="rId2" Type="http://schemas.openxmlformats.org/officeDocument/2006/relationships/hyperlink" Target="https://arxiv.org/html/2503.08293v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api/v1/datasets/download/wanderfj/enron-spam" TargetMode="External"/><Relationship Id="rId2" Type="http://schemas.openxmlformats.org/officeDocument/2006/relationships/hyperlink" Target="https://www.kaggle.com/datasets/naserabdullahalam/phishing-email-dataset?select=phishing_email.csv" TargetMode="External"/><Relationship Id="rId1" Type="http://schemas.openxmlformats.org/officeDocument/2006/relationships/slideLayout" Target="../slideLayouts/slideLayout2.xml"/><Relationship Id="rId4" Type="http://schemas.openxmlformats.org/officeDocument/2006/relationships/hyperlink" Target="https://github.com/kregg34/EmailHeaderAnomalyDetection/tree/mas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machine-learning/neural-networks-a-beginners-guide/" TargetMode="External"/><Relationship Id="rId7" Type="http://schemas.openxmlformats.org/officeDocument/2006/relationships/hyperlink" Target="https://jmlr.org/papers/volume17/15-206/15-206.pdf?utm" TargetMode="External"/><Relationship Id="rId2" Type="http://schemas.openxmlformats.org/officeDocument/2006/relationships/hyperlink" Target="https://www.geeksforgeeks.org/nlp/detecting-spam-emails-using-tensorflow-in-python/" TargetMode="External"/><Relationship Id="rId1" Type="http://schemas.openxmlformats.org/officeDocument/2006/relationships/slideLayout" Target="../slideLayouts/slideLayout3.xml"/><Relationship Id="rId6" Type="http://schemas.openxmlformats.org/officeDocument/2006/relationships/hyperlink" Target="https://medium.com/@danushidk507/max-pooling-ef545993b6e4" TargetMode="External"/><Relationship Id="rId5" Type="http://schemas.openxmlformats.org/officeDocument/2006/relationships/hyperlink" Target="https://www.geeksforgeeks.org/nlp/bidirectional-lstm-in-nlp/" TargetMode="External"/><Relationship Id="rId4" Type="http://schemas.openxmlformats.org/officeDocument/2006/relationships/hyperlink" Target="https://www.ijraset.com/research-paper/spam-email-detection-using-convolutional-neural-networks-an-empirical-study"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unb.ca/cic/datasets/malmem-2022.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unb.ca/cic/datasets/malmem-2022.html"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8" name="Rectangle 11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643468" y="643467"/>
            <a:ext cx="4620584" cy="4567137"/>
          </a:xfrm>
        </p:spPr>
        <p:txBody>
          <a:bodyPr>
            <a:normAutofit/>
          </a:bodyPr>
          <a:lstStyle/>
          <a:p>
            <a:pPr algn="l"/>
            <a:r>
              <a:rPr lang="en-US" sz="4400" b="1">
                <a:latin typeface="Times New Roman" panose="02020603050405020304" pitchFamily="18" charset="0"/>
                <a:cs typeface="Times New Roman" panose="02020603050405020304" pitchFamily="18" charset="0"/>
              </a:rPr>
              <a:t>Advanced Persistent Threat (APT) Detection and Mitigation Framework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643467" y="5277684"/>
            <a:ext cx="4620584" cy="775494"/>
          </a:xfrm>
        </p:spPr>
        <p:txBody>
          <a:bodyPr>
            <a:normAutofit/>
          </a:bodyPr>
          <a:lstStyle/>
          <a:p>
            <a:pPr algn="l"/>
            <a:r>
              <a:rPr lang="en-US" b="1">
                <a:latin typeface="Times New Roman"/>
                <a:cs typeface="Times New Roman"/>
              </a:rPr>
              <a:t> R25-037</a:t>
            </a:r>
          </a:p>
        </p:txBody>
      </p:sp>
      <p:pic>
        <p:nvPicPr>
          <p:cNvPr id="3" name="Picture 2" descr="A screenshot of a computer&#10;&#10;AI-generated content may be incorrect.">
            <a:extLst>
              <a:ext uri="{FF2B5EF4-FFF2-40B4-BE49-F238E27FC236}">
                <a16:creationId xmlns:a16="http://schemas.microsoft.com/office/drawing/2014/main" id="{BBD27795-81E3-C4C2-033D-6193BB25E145}"/>
              </a:ext>
            </a:extLst>
          </p:cNvPr>
          <p:cNvPicPr>
            <a:picLocks noChangeAspect="1"/>
          </p:cNvPicPr>
          <p:nvPr/>
        </p:nvPicPr>
        <p:blipFill>
          <a:blip r:embed="rId3"/>
          <a:srcRect l="26359" r="37123"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138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FF82-B0E7-356B-D5CD-1558D5BB3762}"/>
              </a:ext>
            </a:extLst>
          </p:cNvPr>
          <p:cNvSpPr>
            <a:spLocks noGrp="1"/>
          </p:cNvSpPr>
          <p:nvPr>
            <p:ph type="title"/>
          </p:nvPr>
        </p:nvSpPr>
        <p:spPr>
          <a:xfrm>
            <a:off x="836676" y="477520"/>
            <a:ext cx="10515600" cy="750725"/>
          </a:xfrm>
        </p:spPr>
        <p:txBody>
          <a:bodyPr vert="horz" lIns="91440" tIns="45720" rIns="91440" bIns="45720" rtlCol="0" anchor="b">
            <a:normAutofit fontScale="90000"/>
          </a:bodyPr>
          <a:lstStyle/>
          <a:p>
            <a:pPr algn="ctr"/>
            <a:r>
              <a:rPr lang="en-US" sz="5200" kern="1200">
                <a:solidFill>
                  <a:schemeClr val="tx1"/>
                </a:solidFill>
                <a:latin typeface="+mj-lt"/>
                <a:ea typeface="+mj-ea"/>
                <a:cs typeface="+mj-cs"/>
              </a:rPr>
              <a:t>Introduction and Background</a:t>
            </a:r>
          </a:p>
        </p:txBody>
      </p:sp>
      <p:sp>
        <p:nvSpPr>
          <p:cNvPr id="3" name="Text Placeholder 2">
            <a:extLst>
              <a:ext uri="{FF2B5EF4-FFF2-40B4-BE49-F238E27FC236}">
                <a16:creationId xmlns:a16="http://schemas.microsoft.com/office/drawing/2014/main" id="{88B6B13A-28BC-0BD1-098B-1522BE57062C}"/>
              </a:ext>
            </a:extLst>
          </p:cNvPr>
          <p:cNvSpPr>
            <a:spLocks noGrp="1"/>
          </p:cNvSpPr>
          <p:nvPr>
            <p:ph type="body" idx="1"/>
          </p:nvPr>
        </p:nvSpPr>
        <p:spPr>
          <a:xfrm>
            <a:off x="621939" y="1705766"/>
            <a:ext cx="10515600" cy="3315251"/>
          </a:xfrm>
        </p:spPr>
        <p:txBody>
          <a:bodyPr vert="horz" lIns="91440" tIns="45720" rIns="91440" bIns="45720" rtlCol="0">
            <a:normAutofit/>
          </a:bodyPr>
          <a:lstStyle/>
          <a:p>
            <a:r>
              <a:rPr kumimoji="0" lang="en-US" altLang="en-US" b="1" i="0" u="none" strike="noStrike" kern="1200" normalizeH="0" baseline="0">
                <a:ln>
                  <a:noFill/>
                </a:ln>
                <a:solidFill>
                  <a:schemeClr val="tx1"/>
                </a:solidFill>
                <a:ea typeface="+mn-ea"/>
                <a:cs typeface="+mn-cs"/>
              </a:rPr>
              <a:t>Cyberattack Reconnaissance Detection</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Reconnaissance is the initial stage of cyberattacks, gathering information about target systems.</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Traditional methods rely on signature-based systems, ineffective against new threats.</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Anomaly-based clustering techniques identify deviations from normal network traffic, enabling early threat detection.</a:t>
            </a:r>
            <a:br>
              <a:rPr kumimoji="0" lang="en-US" altLang="en-US" b="0" i="0" u="none" strike="noStrike" kern="1200" normalizeH="0" baseline="0">
                <a:ln>
                  <a:noFill/>
                </a:ln>
                <a:solidFill>
                  <a:schemeClr val="tx1"/>
                </a:solidFill>
                <a:ea typeface="+mn-ea"/>
                <a:cs typeface="+mn-cs"/>
              </a:rPr>
            </a:br>
            <a:r>
              <a:rPr kumimoji="0" lang="en-US" altLang="en-US" b="0" i="0" u="none" strike="noStrike" kern="1200" normalizeH="0" baseline="0">
                <a:ln>
                  <a:noFill/>
                </a:ln>
                <a:solidFill>
                  <a:schemeClr val="tx1"/>
                </a:solidFill>
                <a:ea typeface="+mn-ea"/>
                <a:cs typeface="+mn-cs"/>
              </a:rPr>
              <a:t>• Study focuses on developing an advanced anomaly-based clustering framework for reconnaissance detection.</a:t>
            </a:r>
          </a:p>
          <a:p>
            <a:endParaRPr lang="en-US" kern="1200">
              <a:solidFill>
                <a:schemeClr val="tx1"/>
              </a:solidFill>
              <a:ea typeface="+mn-ea"/>
              <a:cs typeface="+mn-cs"/>
            </a:endParaRPr>
          </a:p>
        </p:txBody>
      </p:sp>
      <p:sp>
        <p:nvSpPr>
          <p:cNvPr id="4" name="Rectangle 3">
            <a:extLst>
              <a:ext uri="{FF2B5EF4-FFF2-40B4-BE49-F238E27FC236}">
                <a16:creationId xmlns:a16="http://schemas.microsoft.com/office/drawing/2014/main" id="{D4C29AAB-AF4A-69F5-D5AA-F524782BD338}"/>
              </a:ext>
            </a:extLst>
          </p:cNvPr>
          <p:cNvSpPr/>
          <p:nvPr/>
        </p:nvSpPr>
        <p:spPr>
          <a:xfrm>
            <a:off x="432117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37321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401060" y="871060"/>
            <a:ext cx="6718300" cy="1240155"/>
          </a:xfrm>
        </p:spPr>
        <p:txBody>
          <a:bodyPr>
            <a:noAutofit/>
          </a:bodyPr>
          <a:lstStyle/>
          <a:p>
            <a:r>
              <a:rPr lang="en-US"/>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173102" y="1491137"/>
            <a:ext cx="10363200" cy="1500187"/>
          </a:xfrm>
        </p:spPr>
        <p:txBody>
          <a:bodyPr>
            <a:normAutofit/>
          </a:bodyPr>
          <a:lstStyle/>
          <a:p>
            <a:pPr algn="ctr"/>
            <a:br>
              <a:rPr lang="en-US"/>
            </a:br>
            <a:r>
              <a:rPr lang="en-US">
                <a:solidFill>
                  <a:schemeClr val="tx1"/>
                </a:solidFill>
                <a:cs typeface="Times New Roman" panose="02020603050405020304" pitchFamily="18" charset="0"/>
              </a:rPr>
              <a:t>How can adaptive clustering improve APT detection during the reconnaissance stage?</a:t>
            </a:r>
          </a:p>
          <a:p>
            <a:endParaRPr lang="en-US" b="1"/>
          </a:p>
        </p:txBody>
      </p:sp>
      <p:sp>
        <p:nvSpPr>
          <p:cNvPr id="2" name="Rectangle 1">
            <a:extLst>
              <a:ext uri="{FF2B5EF4-FFF2-40B4-BE49-F238E27FC236}">
                <a16:creationId xmlns:a16="http://schemas.microsoft.com/office/drawing/2014/main" id="{0187EB1A-0B8B-DE28-95BF-C8AF00444BE5}"/>
              </a:ext>
            </a:extLst>
          </p:cNvPr>
          <p:cNvSpPr/>
          <p:nvPr/>
        </p:nvSpPr>
        <p:spPr>
          <a:xfrm>
            <a:off x="3725545" y="64179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4098" name="Picture 2" descr="Cartoon Kids Boy Question Isolated Free PNG Free PNG 24484038 PNG">
            <a:extLst>
              <a:ext uri="{FF2B5EF4-FFF2-40B4-BE49-F238E27FC236}">
                <a16:creationId xmlns:a16="http://schemas.microsoft.com/office/drawing/2014/main" id="{B3C7DB6B-66C1-C853-0083-3D3F9B4CA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4584" y="3318456"/>
            <a:ext cx="3272344" cy="327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3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6396-88BD-2D1A-6305-FF91AB4F5008}"/>
              </a:ext>
            </a:extLst>
          </p:cNvPr>
          <p:cNvSpPr>
            <a:spLocks noGrp="1"/>
          </p:cNvSpPr>
          <p:nvPr>
            <p:ph type="title"/>
          </p:nvPr>
        </p:nvSpPr>
        <p:spPr>
          <a:xfrm>
            <a:off x="3844857" y="86873"/>
            <a:ext cx="4502285" cy="1325563"/>
          </a:xfrm>
        </p:spPr>
        <p:txBody>
          <a:bodyPr>
            <a:normAutofit/>
          </a:bodyPr>
          <a:lstStyle/>
          <a:p>
            <a:r>
              <a:rPr lang="en-GB" sz="6000"/>
              <a:t>Research Gap</a:t>
            </a:r>
            <a:endParaRPr lang="en-US" sz="6000"/>
          </a:p>
        </p:txBody>
      </p:sp>
      <p:sp>
        <p:nvSpPr>
          <p:cNvPr id="3" name="Content Placeholder 2">
            <a:extLst>
              <a:ext uri="{FF2B5EF4-FFF2-40B4-BE49-F238E27FC236}">
                <a16:creationId xmlns:a16="http://schemas.microsoft.com/office/drawing/2014/main" id="{4EBDCB27-AB89-79FF-3F96-391053812F3F}"/>
              </a:ext>
            </a:extLst>
          </p:cNvPr>
          <p:cNvSpPr>
            <a:spLocks noGrp="1"/>
          </p:cNvSpPr>
          <p:nvPr>
            <p:ph idx="1"/>
          </p:nvPr>
        </p:nvSpPr>
        <p:spPr>
          <a:xfrm>
            <a:off x="838199" y="1412436"/>
            <a:ext cx="10515600" cy="1885241"/>
          </a:xfrm>
        </p:spPr>
        <p:txBody>
          <a:bodyPr>
            <a:noAutofit/>
          </a:bodyPr>
          <a:lstStyle/>
          <a:p>
            <a:pPr marL="0" indent="0">
              <a:buNone/>
            </a:pPr>
            <a:r>
              <a:rPr lang="en-US" sz="2400">
                <a:solidFill>
                  <a:schemeClr val="tx1"/>
                </a:solidFill>
              </a:rPr>
              <a:t>While anomaly-based clustering has been applied in other domains, its use in reconnaissance detection remains underexplored. Existing methods either lack scalability or generate high false-positive rates, limiting their practical application. This research aims to fill this gap by creating a novel clustering framework optimized for real-world network environments.</a:t>
            </a:r>
          </a:p>
          <a:p>
            <a:endParaRPr lang="en-GB" sz="2400"/>
          </a:p>
          <a:p>
            <a:endParaRPr lang="en-US" sz="2400"/>
          </a:p>
        </p:txBody>
      </p:sp>
      <p:sp>
        <p:nvSpPr>
          <p:cNvPr id="4" name="Rectangle 3">
            <a:extLst>
              <a:ext uri="{FF2B5EF4-FFF2-40B4-BE49-F238E27FC236}">
                <a16:creationId xmlns:a16="http://schemas.microsoft.com/office/drawing/2014/main" id="{EFD73530-15E8-2927-D7F7-D8C8FFFF4574}"/>
              </a:ext>
            </a:extLst>
          </p:cNvPr>
          <p:cNvSpPr/>
          <p:nvPr/>
        </p:nvSpPr>
        <p:spPr>
          <a:xfrm>
            <a:off x="374586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89309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38200" y="365125"/>
            <a:ext cx="10515600" cy="1325563"/>
          </a:xfrm>
        </p:spPr>
        <p:txBody>
          <a:bodyPr>
            <a:normAutofit fontScale="90000"/>
          </a:bodyPr>
          <a:lstStyle/>
          <a:p>
            <a:br>
              <a:rPr lang="en-US" sz="2600"/>
            </a:br>
            <a:r>
              <a:rPr lang="en-US" sz="6700"/>
              <a:t>Objectives</a:t>
            </a:r>
            <a:br>
              <a:rPr lang="en-US" sz="2600"/>
            </a:br>
            <a:endParaRPr lang="en-US" sz="2600"/>
          </a:p>
        </p:txBody>
      </p:sp>
      <p:sp>
        <p:nvSpPr>
          <p:cNvPr id="4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669036" y="1723093"/>
            <a:ext cx="11150600" cy="4251960"/>
          </a:xfrm>
        </p:spPr>
        <p:txBody>
          <a:bodyPr vert="horz" lIns="91440" tIns="45720" rIns="91440" bIns="45720" rtlCol="0" anchor="t">
            <a:normAutofit/>
          </a:bodyPr>
          <a:lstStyle/>
          <a:p>
            <a:pPr marL="0" indent="0">
              <a:buNone/>
            </a:pPr>
            <a:endParaRPr lang="en-US" sz="2000" b="1"/>
          </a:p>
          <a:p>
            <a:pPr marL="0" indent="0">
              <a:buNone/>
            </a:pPr>
            <a:r>
              <a:rPr lang="en-US" sz="2000" b="1"/>
              <a:t>Main-Objectives </a:t>
            </a:r>
            <a:endParaRPr lang="en-US" sz="2000" b="1">
              <a:ea typeface="Calibri"/>
              <a:cs typeface="Calibri"/>
            </a:endParaRPr>
          </a:p>
          <a:p>
            <a:pPr marL="0" indent="0">
              <a:buNone/>
            </a:pPr>
            <a:r>
              <a:rPr lang="en-US" sz="2000" b="1"/>
              <a:t> </a:t>
            </a:r>
            <a:r>
              <a:rPr kumimoji="0" lang="en-US" altLang="en-US" sz="2000" b="0" i="0" u="none" strike="noStrike" cap="none" normalizeH="0" baseline="0">
                <a:ln>
                  <a:noFill/>
                </a:ln>
                <a:effectLst/>
              </a:rPr>
              <a:t>This research aims to develop a real-time anomaly-based clustering framework to detect reconnaissance activities in network traffic. It focuses on minimizing false positives, ensuring high detection accuracy, and identifying abnormal traffic patterns to prevent potential attacks.</a:t>
            </a:r>
            <a:endParaRPr lang="en-US" altLang="en-US" sz="2000" b="1"/>
          </a:p>
          <a:p>
            <a:pPr marL="0" indent="0">
              <a:buNone/>
            </a:pPr>
            <a:endParaRPr lang="en-US" sz="2000" b="1"/>
          </a:p>
          <a:p>
            <a:pPr marL="0" indent="0">
              <a:buNone/>
            </a:pPr>
            <a:r>
              <a:rPr lang="en-US" sz="2000" b="1"/>
              <a:t>Sub-Objectives</a:t>
            </a:r>
            <a:endParaRPr lang="en-US" sz="2000"/>
          </a:p>
          <a:p>
            <a:r>
              <a:rPr lang="en-US" sz="2000"/>
              <a:t>Collect and preprocess network traffic logs, focusing on metadata like port scans and DNS lookups.</a:t>
            </a:r>
            <a:endParaRPr lang="en-US" sz="2000">
              <a:ea typeface="Calibri"/>
              <a:cs typeface="Calibri"/>
            </a:endParaRPr>
          </a:p>
          <a:p>
            <a:r>
              <a:rPr lang="en-US" sz="2000"/>
              <a:t>Develop a feature extraction pipeline to identify reconnaissance activity patterns.</a:t>
            </a:r>
            <a:endParaRPr lang="en-US" sz="2000">
              <a:ea typeface="Calibri"/>
              <a:cs typeface="Calibri"/>
            </a:endParaRPr>
          </a:p>
          <a:p>
            <a:r>
              <a:rPr lang="en-US" sz="2000"/>
              <a:t>Implement  clustering model ( DBSCAN) with incremental learning for live data analysis.</a:t>
            </a:r>
            <a:endParaRPr lang="en-US" sz="2000">
              <a:ea typeface="Calibri"/>
              <a:cs typeface="Calibri"/>
            </a:endParaRPr>
          </a:p>
          <a:p>
            <a:r>
              <a:rPr lang="en-US" sz="2000"/>
              <a:t>Visualize detected anomalies in a real-time dashboard to enhance monitoring. </a:t>
            </a:r>
            <a:endParaRPr lang="en-US" sz="2000">
              <a:ea typeface="Calibri"/>
              <a:cs typeface="Calibri"/>
            </a:endParaRPr>
          </a:p>
        </p:txBody>
      </p:sp>
      <p:sp>
        <p:nvSpPr>
          <p:cNvPr id="2" name="Rectangle 1">
            <a:extLst>
              <a:ext uri="{FF2B5EF4-FFF2-40B4-BE49-F238E27FC236}">
                <a16:creationId xmlns:a16="http://schemas.microsoft.com/office/drawing/2014/main" id="{E1559CA0-1487-CB8A-A0B5-6F0768E3B10B}"/>
              </a:ext>
            </a:extLst>
          </p:cNvPr>
          <p:cNvSpPr/>
          <p:nvPr/>
        </p:nvSpPr>
        <p:spPr>
          <a:xfrm>
            <a:off x="4007083" y="6432066"/>
            <a:ext cx="5833787" cy="345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Chandrasekara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65849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C287FE7A-603C-777B-3741-0AE787F4866C}"/>
              </a:ext>
            </a:extLst>
          </p:cNvPr>
          <p:cNvSpPr>
            <a:spLocks noGrp="1"/>
          </p:cNvSpPr>
          <p:nvPr>
            <p:ph type="title"/>
          </p:nvPr>
        </p:nvSpPr>
        <p:spPr>
          <a:xfrm>
            <a:off x="1142901" y="274104"/>
            <a:ext cx="9906199" cy="1157242"/>
          </a:xfrm>
        </p:spPr>
        <p:txBody>
          <a:bodyPr vert="horz" lIns="91440" tIns="45720" rIns="91440" bIns="45720" rtlCol="0">
            <a:normAutofit/>
          </a:bodyPr>
          <a:lstStyle/>
          <a:p>
            <a:pPr algn="ctr"/>
            <a:r>
              <a:rPr lang="en-US" sz="4000">
                <a:ea typeface="Calibri Light"/>
                <a:cs typeface="Calibri Light"/>
              </a:rPr>
              <a:t>Comparision </a:t>
            </a:r>
            <a:endParaRPr lang="en-US" sz="4000" kern="1200">
              <a:latin typeface="+mj-lt"/>
              <a:ea typeface="+mj-ea"/>
              <a:cs typeface="+mj-cs"/>
            </a:endParaRPr>
          </a:p>
        </p:txBody>
      </p:sp>
      <p:graphicFrame>
        <p:nvGraphicFramePr>
          <p:cNvPr id="5" name="Content Placeholder 4">
            <a:extLst>
              <a:ext uri="{FF2B5EF4-FFF2-40B4-BE49-F238E27FC236}">
                <a16:creationId xmlns:a16="http://schemas.microsoft.com/office/drawing/2014/main" id="{AB003F91-97F3-2075-A2CD-894CF61827BD}"/>
              </a:ext>
            </a:extLst>
          </p:cNvPr>
          <p:cNvGraphicFramePr>
            <a:graphicFrameLocks noGrp="1"/>
          </p:cNvGraphicFramePr>
          <p:nvPr>
            <p:ph idx="1"/>
            <p:extLst>
              <p:ext uri="{D42A27DB-BD31-4B8C-83A1-F6EECF244321}">
                <p14:modId xmlns:p14="http://schemas.microsoft.com/office/powerpoint/2010/main" val="2451010569"/>
              </p:ext>
            </p:extLst>
          </p:nvPr>
        </p:nvGraphicFramePr>
        <p:xfrm>
          <a:off x="613833" y="1291166"/>
          <a:ext cx="11108572" cy="5217824"/>
        </p:xfrm>
        <a:graphic>
          <a:graphicData uri="http://schemas.openxmlformats.org/drawingml/2006/table">
            <a:tbl>
              <a:tblPr firstRow="1" bandRow="1">
                <a:tableStyleId>{69CF1AB2-1976-4502-BF36-3FF5EA218861}</a:tableStyleId>
              </a:tblPr>
              <a:tblGrid>
                <a:gridCol w="4683668">
                  <a:extLst>
                    <a:ext uri="{9D8B030D-6E8A-4147-A177-3AD203B41FA5}">
                      <a16:colId xmlns:a16="http://schemas.microsoft.com/office/drawing/2014/main" val="3551330541"/>
                    </a:ext>
                  </a:extLst>
                </a:gridCol>
                <a:gridCol w="662697">
                  <a:extLst>
                    <a:ext uri="{9D8B030D-6E8A-4147-A177-3AD203B41FA5}">
                      <a16:colId xmlns:a16="http://schemas.microsoft.com/office/drawing/2014/main" val="1119169719"/>
                    </a:ext>
                  </a:extLst>
                </a:gridCol>
                <a:gridCol w="2089942">
                  <a:extLst>
                    <a:ext uri="{9D8B030D-6E8A-4147-A177-3AD203B41FA5}">
                      <a16:colId xmlns:a16="http://schemas.microsoft.com/office/drawing/2014/main" val="1823654076"/>
                    </a:ext>
                  </a:extLst>
                </a:gridCol>
                <a:gridCol w="2508902">
                  <a:extLst>
                    <a:ext uri="{9D8B030D-6E8A-4147-A177-3AD203B41FA5}">
                      <a16:colId xmlns:a16="http://schemas.microsoft.com/office/drawing/2014/main" val="3343100577"/>
                    </a:ext>
                  </a:extLst>
                </a:gridCol>
                <a:gridCol w="1163363">
                  <a:extLst>
                    <a:ext uri="{9D8B030D-6E8A-4147-A177-3AD203B41FA5}">
                      <a16:colId xmlns:a16="http://schemas.microsoft.com/office/drawing/2014/main" val="1813455308"/>
                    </a:ext>
                  </a:extLst>
                </a:gridCol>
              </a:tblGrid>
              <a:tr h="465490">
                <a:tc>
                  <a:txBody>
                    <a:bodyPr/>
                    <a:lstStyle/>
                    <a:p>
                      <a:pPr>
                        <a:buNone/>
                      </a:pPr>
                      <a:r>
                        <a:rPr lang="en-US" sz="1200" cap="none" spc="0" dirty="0">
                          <a:solidFill>
                            <a:schemeClr val="tx1"/>
                          </a:solidFill>
                        </a:rPr>
                        <a:t>Research</a:t>
                      </a:r>
                    </a:p>
                  </a:txBody>
                  <a:tcPr marL="67488" marR="67488" marT="67488" marB="33745" anchor="ctr"/>
                </a:tc>
                <a:tc>
                  <a:txBody>
                    <a:bodyPr/>
                    <a:lstStyle/>
                    <a:p>
                      <a:pPr>
                        <a:buNone/>
                      </a:pPr>
                      <a:r>
                        <a:rPr lang="en-US" sz="1200" cap="none" spc="0" dirty="0">
                          <a:solidFill>
                            <a:schemeClr val="tx1"/>
                          </a:solidFill>
                        </a:rPr>
                        <a:t>Year</a:t>
                      </a:r>
                    </a:p>
                  </a:txBody>
                  <a:tcPr marL="67488" marR="67488" marT="67488" marB="33745" anchor="ctr"/>
                </a:tc>
                <a:tc>
                  <a:txBody>
                    <a:bodyPr/>
                    <a:lstStyle/>
                    <a:p>
                      <a:pPr>
                        <a:buNone/>
                      </a:pPr>
                      <a:r>
                        <a:rPr lang="en-US" sz="1200" cap="none" spc="0" dirty="0">
                          <a:solidFill>
                            <a:schemeClr val="tx1"/>
                          </a:solidFill>
                        </a:rPr>
                        <a:t>Technique / Model</a:t>
                      </a:r>
                    </a:p>
                  </a:txBody>
                  <a:tcPr marL="67488" marR="67488" marT="67488" marB="33745" anchor="ctr"/>
                </a:tc>
                <a:tc>
                  <a:txBody>
                    <a:bodyPr/>
                    <a:lstStyle/>
                    <a:p>
                      <a:pPr>
                        <a:buNone/>
                      </a:pPr>
                      <a:r>
                        <a:rPr lang="en-US" sz="1200" cap="none" spc="0" dirty="0">
                          <a:solidFill>
                            <a:schemeClr val="tx1"/>
                          </a:solidFill>
                        </a:rPr>
                        <a:t>Dataset</a:t>
                      </a:r>
                    </a:p>
                  </a:txBody>
                  <a:tcPr marL="67488" marR="67488" marT="67488" marB="33745" anchor="ctr"/>
                </a:tc>
                <a:tc>
                  <a:txBody>
                    <a:bodyPr/>
                    <a:lstStyle/>
                    <a:p>
                      <a:pPr>
                        <a:buNone/>
                      </a:pPr>
                      <a:r>
                        <a:rPr lang="en-US" sz="1200" cap="none" spc="0" dirty="0">
                          <a:solidFill>
                            <a:schemeClr val="tx1"/>
                          </a:solidFill>
                        </a:rPr>
                        <a:t>Accuracy</a:t>
                      </a:r>
                    </a:p>
                  </a:txBody>
                  <a:tcPr marL="67488" marR="67488" marT="67488" marB="33745" anchor="ctr"/>
                </a:tc>
                <a:extLst>
                  <a:ext uri="{0D108BD9-81ED-4DB2-BD59-A6C34878D82A}">
                    <a16:rowId xmlns:a16="http://schemas.microsoft.com/office/drawing/2014/main" val="2550001574"/>
                  </a:ext>
                </a:extLst>
              </a:tr>
              <a:tr h="606220">
                <a:tc>
                  <a:txBody>
                    <a:bodyPr/>
                    <a:lstStyle/>
                    <a:p>
                      <a:pPr>
                        <a:buNone/>
                      </a:pPr>
                      <a:r>
                        <a:rPr lang="en-US" sz="1000" cap="none" spc="0" dirty="0">
                          <a:solidFill>
                            <a:schemeClr val="tx1"/>
                          </a:solidFill>
                        </a:rPr>
                        <a:t>Our System</a:t>
                      </a:r>
                    </a:p>
                  </a:txBody>
                  <a:tcPr marL="67488" marR="67488" marT="67488" marB="33745" anchor="ctr"/>
                </a:tc>
                <a:tc>
                  <a:txBody>
                    <a:bodyPr/>
                    <a:lstStyle/>
                    <a:p>
                      <a:pPr>
                        <a:buNone/>
                      </a:pPr>
                      <a:r>
                        <a:rPr lang="en-US" sz="1000" cap="none" spc="0" dirty="0">
                          <a:solidFill>
                            <a:schemeClr val="tx1"/>
                          </a:solidFill>
                        </a:rPr>
                        <a:t>2025</a:t>
                      </a:r>
                    </a:p>
                  </a:txBody>
                  <a:tcPr marL="67488" marR="67488" marT="67488" marB="33745" anchor="ctr"/>
                </a:tc>
                <a:tc>
                  <a:txBody>
                    <a:bodyPr/>
                    <a:lstStyle/>
                    <a:p>
                      <a:pPr>
                        <a:buNone/>
                      </a:pPr>
                      <a:r>
                        <a:rPr lang="en-US" sz="1000" cap="none" spc="0" dirty="0">
                          <a:solidFill>
                            <a:schemeClr val="tx1"/>
                          </a:solidFill>
                        </a:rPr>
                        <a:t>Anomaly Based Clustering</a:t>
                      </a:r>
                    </a:p>
                  </a:txBody>
                  <a:tcPr marL="67488" marR="67488" marT="67488" marB="33745" anchor="ctr"/>
                </a:tc>
                <a:tc>
                  <a:txBody>
                    <a:bodyPr/>
                    <a:lstStyle/>
                    <a:p>
                      <a:pPr>
                        <a:buNone/>
                      </a:pPr>
                      <a:r>
                        <a:rPr lang="en-US" sz="1000" cap="none" spc="0" dirty="0">
                          <a:solidFill>
                            <a:schemeClr val="tx1"/>
                          </a:solidFill>
                        </a:rPr>
                        <a:t>Kaggle NSL-KDD (Network Intrusion Detection)</a:t>
                      </a:r>
                    </a:p>
                  </a:txBody>
                  <a:tcPr marL="67488" marR="67488" marT="67488" marB="33745" anchor="ctr"/>
                </a:tc>
                <a:tc>
                  <a:txBody>
                    <a:bodyPr/>
                    <a:lstStyle/>
                    <a:p>
                      <a:pPr>
                        <a:buNone/>
                      </a:pPr>
                      <a:r>
                        <a:rPr lang="en-US" sz="1000" cap="none" spc="0" dirty="0">
                          <a:solidFill>
                            <a:schemeClr val="tx1"/>
                          </a:solidFill>
                        </a:rPr>
                        <a:t>91%</a:t>
                      </a:r>
                    </a:p>
                  </a:txBody>
                  <a:tcPr marL="67488" marR="67488" marT="67488" marB="33745" anchor="ctr"/>
                </a:tc>
                <a:extLst>
                  <a:ext uri="{0D108BD9-81ED-4DB2-BD59-A6C34878D82A}">
                    <a16:rowId xmlns:a16="http://schemas.microsoft.com/office/drawing/2014/main" val="2082116919"/>
                  </a:ext>
                </a:extLst>
              </a:tr>
              <a:tr h="833553">
                <a:tc>
                  <a:txBody>
                    <a:bodyPr/>
                    <a:lstStyle/>
                    <a:p>
                      <a:pPr>
                        <a:buNone/>
                      </a:pPr>
                      <a:r>
                        <a:rPr lang="en-US" sz="1000" cap="none" spc="0" dirty="0">
                          <a:solidFill>
                            <a:schemeClr val="tx1"/>
                          </a:solidFill>
                        </a:rPr>
                        <a:t>Li, Y., Liu, X., &amp; Wang, Z. (2023). Unsupervised anomaly detection in network traffic using improved clustering techniques. Journal of Network and Computer Applications, 214, 103620. [1]</a:t>
                      </a:r>
                    </a:p>
                  </a:txBody>
                  <a:tcPr marL="67488" marR="67488" marT="67488" marB="33745" anchor="ctr"/>
                </a:tc>
                <a:tc>
                  <a:txBody>
                    <a:bodyPr/>
                    <a:lstStyle/>
                    <a:p>
                      <a:pPr>
                        <a:buNone/>
                      </a:pPr>
                      <a:r>
                        <a:rPr lang="en-US" sz="1000" cap="none" spc="0" dirty="0">
                          <a:solidFill>
                            <a:schemeClr val="tx1"/>
                          </a:solidFill>
                        </a:rPr>
                        <a:t>2023</a:t>
                      </a:r>
                    </a:p>
                  </a:txBody>
                  <a:tcPr marL="67488" marR="67488" marT="67488" marB="33745" anchor="ctr"/>
                </a:tc>
                <a:tc>
                  <a:txBody>
                    <a:bodyPr/>
                    <a:lstStyle/>
                    <a:p>
                      <a:pPr>
                        <a:buNone/>
                      </a:pPr>
                      <a:r>
                        <a:rPr lang="en-US" sz="1000" cap="none" spc="0" dirty="0">
                          <a:solidFill>
                            <a:schemeClr val="tx1"/>
                          </a:solidFill>
                        </a:rPr>
                        <a:t>Enhanced k-Means clustering</a:t>
                      </a:r>
                    </a:p>
                  </a:txBody>
                  <a:tcPr marL="67488" marR="67488" marT="67488" marB="33745" anchor="ctr"/>
                </a:tc>
                <a:tc>
                  <a:txBody>
                    <a:bodyPr/>
                    <a:lstStyle/>
                    <a:p>
                      <a:pPr>
                        <a:buNone/>
                      </a:pPr>
                      <a:r>
                        <a:rPr lang="en-US" sz="1000" cap="none" spc="0" dirty="0">
                          <a:solidFill>
                            <a:schemeClr val="tx1"/>
                          </a:solidFill>
                        </a:rPr>
                        <a:t>CICIDS2017</a:t>
                      </a:r>
                    </a:p>
                  </a:txBody>
                  <a:tcPr marL="67488" marR="67488" marT="67488" marB="33745" anchor="ctr"/>
                </a:tc>
                <a:tc>
                  <a:txBody>
                    <a:bodyPr/>
                    <a:lstStyle/>
                    <a:p>
                      <a:pPr>
                        <a:buNone/>
                      </a:pPr>
                      <a:r>
                        <a:rPr lang="en-US" sz="1000" cap="none" spc="0" dirty="0">
                          <a:solidFill>
                            <a:schemeClr val="tx1"/>
                          </a:solidFill>
                        </a:rPr>
                        <a:t>~90%</a:t>
                      </a:r>
                    </a:p>
                  </a:txBody>
                  <a:tcPr marL="67488" marR="67488" marT="67488" marB="33745" anchor="ctr"/>
                </a:tc>
                <a:extLst>
                  <a:ext uri="{0D108BD9-81ED-4DB2-BD59-A6C34878D82A}">
                    <a16:rowId xmlns:a16="http://schemas.microsoft.com/office/drawing/2014/main" val="3033503503"/>
                  </a:ext>
                </a:extLst>
              </a:tr>
              <a:tr h="1039235">
                <a:tc>
                  <a:txBody>
                    <a:bodyPr/>
                    <a:lstStyle/>
                    <a:p>
                      <a:pPr>
                        <a:buNone/>
                      </a:pPr>
                      <a:r>
                        <a:rPr lang="en-US" sz="1000" cap="none" spc="0" dirty="0" err="1">
                          <a:solidFill>
                            <a:schemeClr val="tx1"/>
                          </a:solidFill>
                        </a:rPr>
                        <a:t>Aljawarneh</a:t>
                      </a:r>
                      <a:r>
                        <a:rPr lang="en-US" sz="1000" cap="none" spc="0" dirty="0">
                          <a:solidFill>
                            <a:schemeClr val="tx1"/>
                          </a:solidFill>
                        </a:rPr>
                        <a:t>, S., </a:t>
                      </a:r>
                      <a:r>
                        <a:rPr lang="en-US" sz="1000" cap="none" spc="0" dirty="0" err="1">
                          <a:solidFill>
                            <a:schemeClr val="tx1"/>
                          </a:solidFill>
                        </a:rPr>
                        <a:t>Aldwairi</a:t>
                      </a:r>
                      <a:r>
                        <a:rPr lang="en-US" sz="1000" cap="none" spc="0" dirty="0">
                          <a:solidFill>
                            <a:schemeClr val="tx1"/>
                          </a:solidFill>
                        </a:rPr>
                        <a:t>, M., &amp; </a:t>
                      </a:r>
                      <a:r>
                        <a:rPr lang="en-US" sz="1000" cap="none" spc="0" dirty="0" err="1">
                          <a:solidFill>
                            <a:schemeClr val="tx1"/>
                          </a:solidFill>
                        </a:rPr>
                        <a:t>Yassein</a:t>
                      </a:r>
                      <a:r>
                        <a:rPr lang="en-US" sz="1000" cap="none" spc="0" dirty="0">
                          <a:solidFill>
                            <a:schemeClr val="tx1"/>
                          </a:solidFill>
                        </a:rPr>
                        <a:t>, M. B. (2018). Anomaly-based intrusion detection system through feature selection and building efficient rules using the particle swarm optimization algorithm. Journal of Ambient Intelligence and Humanized Computing, 9(6), 1731-1747 .[2]</a:t>
                      </a:r>
                    </a:p>
                  </a:txBody>
                  <a:tcPr marL="67488" marR="67488" marT="67488" marB="33745" anchor="ctr"/>
                </a:tc>
                <a:tc>
                  <a:txBody>
                    <a:bodyPr/>
                    <a:lstStyle/>
                    <a:p>
                      <a:pPr>
                        <a:buNone/>
                      </a:pPr>
                      <a:r>
                        <a:rPr lang="en-US" sz="1000" cap="none" spc="0" dirty="0">
                          <a:solidFill>
                            <a:schemeClr val="tx1"/>
                          </a:solidFill>
                        </a:rPr>
                        <a:t>2018</a:t>
                      </a:r>
                    </a:p>
                  </a:txBody>
                  <a:tcPr marL="67488" marR="67488" marT="67488" marB="33745" anchor="ctr"/>
                </a:tc>
                <a:tc>
                  <a:txBody>
                    <a:bodyPr/>
                    <a:lstStyle/>
                    <a:p>
                      <a:pPr>
                        <a:buNone/>
                      </a:pPr>
                      <a:r>
                        <a:rPr lang="en-US" sz="1000" cap="none" spc="0" dirty="0">
                          <a:solidFill>
                            <a:schemeClr val="tx1"/>
                          </a:solidFill>
                        </a:rPr>
                        <a:t>Clustering with PSO optimization</a:t>
                      </a:r>
                    </a:p>
                  </a:txBody>
                  <a:tcPr marL="67488" marR="67488" marT="67488" marB="33745" anchor="ctr"/>
                </a:tc>
                <a:tc>
                  <a:txBody>
                    <a:bodyPr/>
                    <a:lstStyle/>
                    <a:p>
                      <a:pPr>
                        <a:buNone/>
                      </a:pPr>
                      <a:r>
                        <a:rPr lang="en-US" sz="1000" cap="none" spc="0" dirty="0">
                          <a:solidFill>
                            <a:schemeClr val="tx1"/>
                          </a:solidFill>
                        </a:rPr>
                        <a:t>NSL-KDD</a:t>
                      </a:r>
                    </a:p>
                  </a:txBody>
                  <a:tcPr marL="67488" marR="67488" marT="67488" marB="33745" anchor="ctr"/>
                </a:tc>
                <a:tc>
                  <a:txBody>
                    <a:bodyPr/>
                    <a:lstStyle/>
                    <a:p>
                      <a:pPr>
                        <a:buNone/>
                      </a:pPr>
                      <a:r>
                        <a:rPr lang="en-US" sz="1000" cap="none" spc="0" dirty="0">
                          <a:solidFill>
                            <a:schemeClr val="tx1"/>
                          </a:solidFill>
                        </a:rPr>
                        <a:t>~89.2%</a:t>
                      </a:r>
                    </a:p>
                  </a:txBody>
                  <a:tcPr marL="67488" marR="67488" marT="67488" marB="33745" anchor="ctr"/>
                </a:tc>
                <a:extLst>
                  <a:ext uri="{0D108BD9-81ED-4DB2-BD59-A6C34878D82A}">
                    <a16:rowId xmlns:a16="http://schemas.microsoft.com/office/drawing/2014/main" val="3010361359"/>
                  </a:ext>
                </a:extLst>
              </a:tr>
              <a:tr h="833553">
                <a:tc>
                  <a:txBody>
                    <a:bodyPr/>
                    <a:lstStyle/>
                    <a:p>
                      <a:pPr>
                        <a:buNone/>
                      </a:pPr>
                      <a:r>
                        <a:rPr lang="en-US" sz="1000" cap="none" spc="0" dirty="0">
                          <a:solidFill>
                            <a:schemeClr val="tx1"/>
                          </a:solidFill>
                        </a:rPr>
                        <a:t>Bhuyan, M. H., Bhattacharyya, D. K., &amp; Kalita, J. K. (2015). An effective unsupervised network anomaly detection method. International Journal of Communication Systems, 28(13), 2161-2177. [3]</a:t>
                      </a:r>
                    </a:p>
                  </a:txBody>
                  <a:tcPr marL="67488" marR="67488" marT="67488" marB="33745" anchor="ctr"/>
                </a:tc>
                <a:tc>
                  <a:txBody>
                    <a:bodyPr/>
                    <a:lstStyle/>
                    <a:p>
                      <a:pPr>
                        <a:buNone/>
                      </a:pPr>
                      <a:r>
                        <a:rPr lang="en-US" sz="1000" cap="none" spc="0" dirty="0">
                          <a:solidFill>
                            <a:schemeClr val="tx1"/>
                          </a:solidFill>
                        </a:rPr>
                        <a:t>2015</a:t>
                      </a:r>
                    </a:p>
                  </a:txBody>
                  <a:tcPr marL="67488" marR="67488" marT="67488" marB="33745" anchor="ctr"/>
                </a:tc>
                <a:tc>
                  <a:txBody>
                    <a:bodyPr/>
                    <a:lstStyle/>
                    <a:p>
                      <a:pPr>
                        <a:buNone/>
                      </a:pPr>
                      <a:r>
                        <a:rPr lang="en-US" sz="1000" cap="none" spc="0" dirty="0">
                          <a:solidFill>
                            <a:schemeClr val="tx1"/>
                          </a:solidFill>
                        </a:rPr>
                        <a:t>Density-based clustering (DBSCAN)</a:t>
                      </a:r>
                    </a:p>
                  </a:txBody>
                  <a:tcPr marL="67488" marR="67488" marT="67488" marB="33745" anchor="ctr"/>
                </a:tc>
                <a:tc>
                  <a:txBody>
                    <a:bodyPr/>
                    <a:lstStyle/>
                    <a:p>
                      <a:pPr>
                        <a:buNone/>
                      </a:pPr>
                      <a:r>
                        <a:rPr lang="en-US" sz="1000" cap="none" spc="0" dirty="0">
                          <a:solidFill>
                            <a:schemeClr val="tx1"/>
                          </a:solidFill>
                        </a:rPr>
                        <a:t>NSL-KDD</a:t>
                      </a:r>
                    </a:p>
                  </a:txBody>
                  <a:tcPr marL="67488" marR="67488" marT="67488" marB="33745" anchor="ctr"/>
                </a:tc>
                <a:tc>
                  <a:txBody>
                    <a:bodyPr/>
                    <a:lstStyle/>
                    <a:p>
                      <a:pPr>
                        <a:buNone/>
                      </a:pPr>
                      <a:r>
                        <a:rPr lang="en-US" sz="1000" cap="none" spc="0" dirty="0">
                          <a:solidFill>
                            <a:schemeClr val="tx1"/>
                          </a:solidFill>
                        </a:rPr>
                        <a:t>~88.5%</a:t>
                      </a:r>
                    </a:p>
                  </a:txBody>
                  <a:tcPr marL="67488" marR="67488" marT="67488" marB="33745" anchor="ctr"/>
                </a:tc>
                <a:extLst>
                  <a:ext uri="{0D108BD9-81ED-4DB2-BD59-A6C34878D82A}">
                    <a16:rowId xmlns:a16="http://schemas.microsoft.com/office/drawing/2014/main" val="3101486479"/>
                  </a:ext>
                </a:extLst>
              </a:tr>
              <a:tr h="606220">
                <a:tc>
                  <a:txBody>
                    <a:bodyPr/>
                    <a:lstStyle/>
                    <a:p>
                      <a:pPr>
                        <a:buNone/>
                      </a:pPr>
                      <a:r>
                        <a:rPr lang="en-US" sz="1000" cap="none" spc="0" dirty="0">
                          <a:solidFill>
                            <a:schemeClr val="tx1"/>
                          </a:solidFill>
                        </a:rPr>
                        <a:t>Chandola, V., Banerjee, A., &amp; Kumar, V. (2009). Anomaly detection: A survey. ACM Computing Surveys (CSUR), 41(3), 1-58.[4]</a:t>
                      </a:r>
                    </a:p>
                  </a:txBody>
                  <a:tcPr marL="67488" marR="67488" marT="67488" marB="33745" anchor="ctr"/>
                </a:tc>
                <a:tc>
                  <a:txBody>
                    <a:bodyPr/>
                    <a:lstStyle/>
                    <a:p>
                      <a:pPr>
                        <a:buNone/>
                      </a:pPr>
                      <a:r>
                        <a:rPr lang="en-US" sz="1000" cap="none" spc="0" dirty="0">
                          <a:solidFill>
                            <a:schemeClr val="tx1"/>
                          </a:solidFill>
                        </a:rPr>
                        <a:t>2009</a:t>
                      </a:r>
                    </a:p>
                  </a:txBody>
                  <a:tcPr marL="67488" marR="67488" marT="67488" marB="33745" anchor="ctr"/>
                </a:tc>
                <a:tc>
                  <a:txBody>
                    <a:bodyPr/>
                    <a:lstStyle/>
                    <a:p>
                      <a:pPr>
                        <a:buNone/>
                      </a:pPr>
                      <a:r>
                        <a:rPr lang="en-US" sz="1000" cap="none" spc="0" dirty="0">
                          <a:solidFill>
                            <a:schemeClr val="tx1"/>
                          </a:solidFill>
                        </a:rPr>
                        <a:t>Clustering-based anomaly detection (various)</a:t>
                      </a:r>
                    </a:p>
                  </a:txBody>
                  <a:tcPr marL="67488" marR="67488" marT="67488" marB="33745" anchor="ctr"/>
                </a:tc>
                <a:tc>
                  <a:txBody>
                    <a:bodyPr/>
                    <a:lstStyle/>
                    <a:p>
                      <a:pPr>
                        <a:buNone/>
                      </a:pPr>
                      <a:r>
                        <a:rPr lang="en-US" sz="1000" cap="none" spc="0" dirty="0">
                          <a:solidFill>
                            <a:schemeClr val="tx1"/>
                          </a:solidFill>
                        </a:rPr>
                        <a:t>Multiple (e.g., KDD Cup 1999)</a:t>
                      </a:r>
                    </a:p>
                  </a:txBody>
                  <a:tcPr marL="67488" marR="67488" marT="67488" marB="33745" anchor="ctr"/>
                </a:tc>
                <a:tc>
                  <a:txBody>
                    <a:bodyPr/>
                    <a:lstStyle/>
                    <a:p>
                      <a:pPr>
                        <a:buNone/>
                      </a:pPr>
                      <a:r>
                        <a:rPr lang="en-US" sz="1000" cap="none" spc="0" dirty="0">
                          <a:solidFill>
                            <a:schemeClr val="tx1"/>
                          </a:solidFill>
                        </a:rPr>
                        <a:t>~87% (avg. on probes)</a:t>
                      </a:r>
                    </a:p>
                  </a:txBody>
                  <a:tcPr marL="67488" marR="67488" marT="67488" marB="33745" anchor="ctr"/>
                </a:tc>
                <a:extLst>
                  <a:ext uri="{0D108BD9-81ED-4DB2-BD59-A6C34878D82A}">
                    <a16:rowId xmlns:a16="http://schemas.microsoft.com/office/drawing/2014/main" val="597526841"/>
                  </a:ext>
                </a:extLst>
              </a:tr>
              <a:tr h="833553">
                <a:tc>
                  <a:txBody>
                    <a:bodyPr/>
                    <a:lstStyle/>
                    <a:p>
                      <a:pPr>
                        <a:buNone/>
                      </a:pPr>
                      <a:r>
                        <a:rPr lang="en-US" sz="1000" cap="none" spc="0" dirty="0">
                          <a:solidFill>
                            <a:schemeClr val="tx1"/>
                          </a:solidFill>
                        </a:rPr>
                        <a:t>Portnoy, L., Eskin, E., &amp; Stolfo, S. (2001). Intrusion detection with unlabeled data using clustering. In Proceedings of the ACM Workshop on Data Mining Applied to Security (DMSA-2001) (pp. 5-8). [5]</a:t>
                      </a:r>
                    </a:p>
                  </a:txBody>
                  <a:tcPr marL="67488" marR="67488" marT="67488" marB="33745" anchor="ctr"/>
                </a:tc>
                <a:tc>
                  <a:txBody>
                    <a:bodyPr/>
                    <a:lstStyle/>
                    <a:p>
                      <a:pPr>
                        <a:buNone/>
                      </a:pPr>
                      <a:r>
                        <a:rPr lang="en-US" sz="1000" cap="none" spc="0" dirty="0">
                          <a:solidFill>
                            <a:schemeClr val="tx1"/>
                          </a:solidFill>
                        </a:rPr>
                        <a:t>2001</a:t>
                      </a:r>
                    </a:p>
                  </a:txBody>
                  <a:tcPr marL="67488" marR="67488" marT="67488" marB="33745" anchor="ctr"/>
                </a:tc>
                <a:tc>
                  <a:txBody>
                    <a:bodyPr/>
                    <a:lstStyle/>
                    <a:p>
                      <a:pPr>
                        <a:buNone/>
                      </a:pPr>
                      <a:r>
                        <a:rPr lang="en-US" sz="1000" cap="none" spc="0" dirty="0">
                          <a:solidFill>
                            <a:schemeClr val="tx1"/>
                          </a:solidFill>
                        </a:rPr>
                        <a:t>Clustering (k-Means variants)</a:t>
                      </a:r>
                    </a:p>
                  </a:txBody>
                  <a:tcPr marL="67488" marR="67488" marT="67488" marB="33745" anchor="ctr"/>
                </a:tc>
                <a:tc>
                  <a:txBody>
                    <a:bodyPr/>
                    <a:lstStyle/>
                    <a:p>
                      <a:pPr>
                        <a:buNone/>
                      </a:pPr>
                      <a:r>
                        <a:rPr lang="en-US" sz="1000" cap="none" spc="0" dirty="0">
                          <a:solidFill>
                            <a:schemeClr val="tx1"/>
                          </a:solidFill>
                        </a:rPr>
                        <a:t>KDD Cup 1999</a:t>
                      </a:r>
                    </a:p>
                  </a:txBody>
                  <a:tcPr marL="67488" marR="67488" marT="67488" marB="33745" anchor="ctr"/>
                </a:tc>
                <a:tc>
                  <a:txBody>
                    <a:bodyPr/>
                    <a:lstStyle/>
                    <a:p>
                      <a:pPr>
                        <a:buNone/>
                      </a:pPr>
                      <a:r>
                        <a:rPr lang="en-US" sz="1000" cap="none" spc="0" dirty="0">
                          <a:solidFill>
                            <a:schemeClr val="tx1"/>
                          </a:solidFill>
                        </a:rPr>
                        <a:t>~85%</a:t>
                      </a:r>
                    </a:p>
                  </a:txBody>
                  <a:tcPr marL="67488" marR="67488" marT="67488" marB="33745" anchor="ctr"/>
                </a:tc>
                <a:extLst>
                  <a:ext uri="{0D108BD9-81ED-4DB2-BD59-A6C34878D82A}">
                    <a16:rowId xmlns:a16="http://schemas.microsoft.com/office/drawing/2014/main" val="1396168222"/>
                  </a:ext>
                </a:extLst>
              </a:tr>
            </a:tbl>
          </a:graphicData>
        </a:graphic>
      </p:graphicFrame>
    </p:spTree>
    <p:extLst>
      <p:ext uri="{BB962C8B-B14F-4D97-AF65-F5344CB8AC3E}">
        <p14:creationId xmlns:p14="http://schemas.microsoft.com/office/powerpoint/2010/main" val="416914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115568" y="548640"/>
            <a:ext cx="10168128" cy="1179576"/>
          </a:xfrm>
        </p:spPr>
        <p:txBody>
          <a:bodyPr>
            <a:normAutofit/>
          </a:bodyPr>
          <a:lstStyle/>
          <a:p>
            <a:r>
              <a:rPr lang="en-US" sz="6000"/>
              <a:t>Methodology</a:t>
            </a: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Content Placeholder 5">
            <a:extLst>
              <a:ext uri="{FF2B5EF4-FFF2-40B4-BE49-F238E27FC236}">
                <a16:creationId xmlns:a16="http://schemas.microsoft.com/office/drawing/2014/main" id="{F96A3826-3F08-F7FA-B44D-A0B9D7FD0D0C}"/>
              </a:ext>
            </a:extLst>
          </p:cNvPr>
          <p:cNvGraphicFramePr>
            <a:graphicFrameLocks noGrp="1"/>
          </p:cNvGraphicFramePr>
          <p:nvPr>
            <p:ph idx="1"/>
          </p:nvPr>
        </p:nvGraphicFramePr>
        <p:xfrm>
          <a:off x="1011936" y="2018806"/>
          <a:ext cx="10168128" cy="369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534C1C5C-7E46-D4AF-375A-5D1248953FE4}"/>
              </a:ext>
            </a:extLst>
          </p:cNvPr>
          <p:cNvSpPr/>
          <p:nvPr/>
        </p:nvSpPr>
        <p:spPr>
          <a:xfrm>
            <a:off x="391858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Chandrasekara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B57D7-97B5-400A-0A1A-91443C82123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F0A83-2F0D-3E08-C3BA-E774093750CF}"/>
              </a:ext>
            </a:extLst>
          </p:cNvPr>
          <p:cNvSpPr>
            <a:spLocks noGrp="1"/>
          </p:cNvSpPr>
          <p:nvPr>
            <p:ph type="title"/>
          </p:nvPr>
        </p:nvSpPr>
        <p:spPr>
          <a:xfrm>
            <a:off x="638882" y="884936"/>
            <a:ext cx="10909640" cy="1249394"/>
          </a:xfrm>
        </p:spPr>
        <p:txBody>
          <a:bodyPr vert="horz" lIns="91440" tIns="45720" rIns="91440" bIns="45720" rtlCol="0" anchor="ctr">
            <a:noAutofit/>
          </a:bodyPr>
          <a:lstStyle/>
          <a:p>
            <a:pPr algn="ctr"/>
            <a:r>
              <a:rPr lang="en-US" sz="6000" kern="1200">
                <a:solidFill>
                  <a:schemeClr val="tx1"/>
                </a:solidFill>
                <a:latin typeface="+mj-lt"/>
                <a:ea typeface="+mj-ea"/>
                <a:cs typeface="+mj-cs"/>
              </a:rPr>
              <a:t>System Architecture</a:t>
            </a:r>
            <a:br>
              <a:rPr lang="en-US" sz="6000" kern="1200">
                <a:solidFill>
                  <a:schemeClr val="tx1"/>
                </a:solidFill>
                <a:latin typeface="+mj-lt"/>
                <a:ea typeface="+mj-ea"/>
                <a:cs typeface="+mj-cs"/>
              </a:rPr>
            </a:br>
            <a:endParaRPr lang="en-US" sz="60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284787AB-2666-0094-7B32-E554A18F7D37}"/>
              </a:ext>
            </a:extLst>
          </p:cNvPr>
          <p:cNvSpPr txBox="1"/>
          <p:nvPr/>
        </p:nvSpPr>
        <p:spPr>
          <a:xfrm>
            <a:off x="959269" y="6319832"/>
            <a:ext cx="10909643" cy="6874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ts val="1000"/>
              </a:spcBef>
            </a:pPr>
            <a:r>
              <a:rPr lang="en-US" b="1" kern="1200">
                <a:solidFill>
                  <a:schemeClr val="tx1"/>
                </a:solidFill>
                <a:latin typeface="+mn-lt"/>
                <a:ea typeface="+mn-ea"/>
                <a:cs typeface="+mn-cs"/>
              </a:rPr>
              <a:t>IT21812880</a:t>
            </a:r>
            <a:r>
              <a:rPr lang="en-US" kern="1200">
                <a:solidFill>
                  <a:schemeClr val="tx1"/>
                </a:solidFill>
                <a:latin typeface="+mn-lt"/>
                <a:ea typeface="+mn-ea"/>
                <a:cs typeface="+mn-cs"/>
              </a:rPr>
              <a:t> | N.H.S Chandrasekara | R25-037</a:t>
            </a:r>
          </a:p>
        </p:txBody>
      </p:sp>
      <p:sp>
        <p:nvSpPr>
          <p:cNvPr id="3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process&#10;&#10;AI-generated content may be incorrect.">
            <a:extLst>
              <a:ext uri="{FF2B5EF4-FFF2-40B4-BE49-F238E27FC236}">
                <a16:creationId xmlns:a16="http://schemas.microsoft.com/office/drawing/2014/main" id="{9DE5EAAF-F08A-11F6-8586-66523234730F}"/>
              </a:ext>
            </a:extLst>
          </p:cNvPr>
          <p:cNvPicPr>
            <a:picLocks noChangeAspect="1"/>
          </p:cNvPicPr>
          <p:nvPr/>
        </p:nvPicPr>
        <p:blipFill>
          <a:blip r:embed="rId2"/>
          <a:srcRect l="857" t="2185" r="845" b="3937"/>
          <a:stretch/>
        </p:blipFill>
        <p:spPr>
          <a:xfrm>
            <a:off x="417612" y="2134330"/>
            <a:ext cx="11352180" cy="3171218"/>
          </a:xfrm>
          <a:prstGeom prst="rect">
            <a:avLst/>
          </a:prstGeom>
          <a:solidFill>
            <a:srgbClr val="FFFFFF">
              <a:shade val="85000"/>
            </a:srgbClr>
          </a:solidFill>
          <a:ln>
            <a:solidFill>
              <a:schemeClr val="tx1"/>
            </a:solidFill>
          </a:ln>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986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5841-3C27-2053-F21A-E7FCE81A9B97}"/>
              </a:ext>
            </a:extLst>
          </p:cNvPr>
          <p:cNvSpPr>
            <a:spLocks noGrp="1"/>
          </p:cNvSpPr>
          <p:nvPr>
            <p:ph type="title"/>
          </p:nvPr>
        </p:nvSpPr>
        <p:spPr>
          <a:xfrm>
            <a:off x="4681436" y="102478"/>
            <a:ext cx="2829128" cy="1325563"/>
          </a:xfrm>
        </p:spPr>
        <p:txBody>
          <a:bodyPr>
            <a:normAutofit/>
          </a:bodyPr>
          <a:lstStyle/>
          <a:p>
            <a:r>
              <a:rPr lang="en-US" sz="6000"/>
              <a:t>Dataset</a:t>
            </a:r>
          </a:p>
        </p:txBody>
      </p:sp>
      <p:sp>
        <p:nvSpPr>
          <p:cNvPr id="3" name="Content Placeholder 2">
            <a:extLst>
              <a:ext uri="{FF2B5EF4-FFF2-40B4-BE49-F238E27FC236}">
                <a16:creationId xmlns:a16="http://schemas.microsoft.com/office/drawing/2014/main" id="{70EEDBC4-235B-8AFC-0FF1-A25E050D98F1}"/>
              </a:ext>
            </a:extLst>
          </p:cNvPr>
          <p:cNvSpPr>
            <a:spLocks noGrp="1"/>
          </p:cNvSpPr>
          <p:nvPr>
            <p:ph idx="1"/>
          </p:nvPr>
        </p:nvSpPr>
        <p:spPr>
          <a:xfrm>
            <a:off x="1139757" y="1339242"/>
            <a:ext cx="10515600" cy="2639371"/>
          </a:xfrm>
        </p:spPr>
        <p:txBody>
          <a:bodyPr vert="horz" lIns="91440" tIns="45720" rIns="91440" bIns="45720" rtlCol="0" anchor="t">
            <a:normAutofit/>
          </a:bodyPr>
          <a:lstStyle/>
          <a:p>
            <a:pPr marL="0" indent="0">
              <a:buNone/>
            </a:pPr>
            <a:r>
              <a:rPr lang="en-US" sz="2400">
                <a:ea typeface="+mn-lt"/>
                <a:cs typeface="+mn-lt"/>
              </a:rPr>
              <a:t> The "Network Intrusion Detection" dataset, derived from the NSL-KDD dataset (an improved version of KDD Cup 1999, originally released in 2009), is a benchmark for intrusion detection with 41 features, 38 quantitative (e.g., duration, </a:t>
            </a:r>
            <a:r>
              <a:rPr lang="en-US" sz="2400" err="1">
                <a:ea typeface="+mn-lt"/>
                <a:cs typeface="+mn-lt"/>
              </a:rPr>
              <a:t>src_bytes</a:t>
            </a:r>
            <a:r>
              <a:rPr lang="en-US" sz="2400">
                <a:ea typeface="+mn-lt"/>
                <a:cs typeface="+mn-lt"/>
              </a:rPr>
              <a:t>, </a:t>
            </a:r>
            <a:r>
              <a:rPr lang="en-US" sz="2400" err="1">
                <a:ea typeface="+mn-lt"/>
                <a:cs typeface="+mn-lt"/>
              </a:rPr>
              <a:t>serror_rate</a:t>
            </a:r>
            <a:r>
              <a:rPr lang="en-US" sz="2400">
                <a:ea typeface="+mn-lt"/>
                <a:cs typeface="+mn-lt"/>
              </a:rPr>
              <a:t>) and 3 qualitative (e.g., </a:t>
            </a:r>
            <a:r>
              <a:rPr lang="en-US" sz="2400" err="1">
                <a:ea typeface="+mn-lt"/>
                <a:cs typeface="+mn-lt"/>
              </a:rPr>
              <a:t>protocol_type</a:t>
            </a:r>
            <a:r>
              <a:rPr lang="en-US" sz="2400">
                <a:ea typeface="+mn-lt"/>
                <a:cs typeface="+mn-lt"/>
              </a:rPr>
              <a:t>, service, flag)—capturing TCP/IP connection attributes like byte counts, error rates, and connection status. It totals 44,737 data 22,193 training records and 22,544 testing records, simulating military network traffic.[6]</a:t>
            </a:r>
            <a:endParaRPr lang="en-US">
              <a:ea typeface="Calibri"/>
              <a:cs typeface="Calibri"/>
            </a:endParaRPr>
          </a:p>
        </p:txBody>
      </p:sp>
    </p:spTree>
    <p:extLst>
      <p:ext uri="{BB962C8B-B14F-4D97-AF65-F5344CB8AC3E}">
        <p14:creationId xmlns:p14="http://schemas.microsoft.com/office/powerpoint/2010/main" val="4156568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E253D-BA78-1EF8-7105-94ADA8581096}"/>
              </a:ext>
            </a:extLst>
          </p:cNvPr>
          <p:cNvSpPr>
            <a:spLocks noGrp="1"/>
          </p:cNvSpPr>
          <p:nvPr>
            <p:ph type="title"/>
          </p:nvPr>
        </p:nvSpPr>
        <p:spPr>
          <a:xfrm>
            <a:off x="685559" y="1147572"/>
            <a:ext cx="6894576" cy="1783080"/>
          </a:xfrm>
        </p:spPr>
        <p:txBody>
          <a:bodyPr vert="horz" lIns="91440" tIns="45720" rIns="91440" bIns="45720" rtlCol="0" anchor="b">
            <a:normAutofit/>
          </a:bodyPr>
          <a:lstStyle/>
          <a:p>
            <a:r>
              <a:rPr lang="en-US" sz="6000" kern="1200">
                <a:solidFill>
                  <a:schemeClr val="tx1"/>
                </a:solidFill>
                <a:latin typeface="+mj-lt"/>
                <a:ea typeface="+mj-ea"/>
                <a:cs typeface="+mj-cs"/>
              </a:rPr>
              <a:t>Current Progress</a:t>
            </a:r>
          </a:p>
          <a:p>
            <a:endParaRPr lang="en-US" sz="6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ECFBE4-A4CF-9B9D-7B92-C5BC090D2C1C}"/>
              </a:ext>
            </a:extLst>
          </p:cNvPr>
          <p:cNvSpPr txBox="1"/>
          <p:nvPr/>
        </p:nvSpPr>
        <p:spPr>
          <a:xfrm>
            <a:off x="640080" y="2706624"/>
            <a:ext cx="6894576" cy="34838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r>
              <a:rPr lang="en-US" sz="2400">
                <a:latin typeface="Arial"/>
                <a:ea typeface="Calibri"/>
                <a:cs typeface="Arial"/>
              </a:rPr>
              <a:t>•</a:t>
            </a:r>
            <a:r>
              <a:rPr lang="en-US" sz="2400">
                <a:ea typeface="Calibri"/>
                <a:cs typeface="Calibri"/>
              </a:rPr>
              <a:t>Port Scan Detection with DBSCAN</a:t>
            </a:r>
          </a:p>
          <a:p>
            <a:pPr defTabSz="914400"/>
            <a:r>
              <a:rPr lang="en-US" sz="2400">
                <a:latin typeface="Arial"/>
                <a:ea typeface="Calibri"/>
                <a:cs typeface="Arial"/>
              </a:rPr>
              <a:t>•</a:t>
            </a:r>
            <a:r>
              <a:rPr lang="en-US" sz="2400">
                <a:ea typeface="Calibri"/>
                <a:cs typeface="Calibri"/>
              </a:rPr>
              <a:t>Port Scan Feature Extraction</a:t>
            </a:r>
            <a:endParaRPr lang="en-US">
              <a:ea typeface="Calibri" panose="020F0502020204030204"/>
              <a:cs typeface="Calibri" panose="020F0502020204030204"/>
            </a:endParaRPr>
          </a:p>
          <a:p>
            <a:pPr defTabSz="914400"/>
            <a:r>
              <a:rPr lang="en-US" sz="2400">
                <a:latin typeface="Arial"/>
                <a:ea typeface="Calibri"/>
                <a:cs typeface="Arial"/>
              </a:rPr>
              <a:t>•</a:t>
            </a:r>
            <a:r>
              <a:rPr lang="en-US" sz="2400">
                <a:ea typeface="Calibri"/>
                <a:cs typeface="Calibri"/>
              </a:rPr>
              <a:t>Live Network Monitoring with DNS Analysis &amp; Port Scan</a:t>
            </a:r>
            <a:endParaRPr lang="en-US">
              <a:ea typeface="Calibri" panose="020F0502020204030204"/>
              <a:cs typeface="Calibri" panose="020F0502020204030204"/>
            </a:endParaRPr>
          </a:p>
          <a:p>
            <a:pPr defTabSz="914400"/>
            <a:r>
              <a:rPr lang="en-US" sz="2400">
                <a:latin typeface="Arial"/>
                <a:ea typeface="Calibri"/>
                <a:cs typeface="Arial"/>
              </a:rPr>
              <a:t>•</a:t>
            </a:r>
            <a:r>
              <a:rPr lang="en-US" sz="2400">
                <a:ea typeface="Calibri"/>
                <a:cs typeface="Calibri"/>
              </a:rPr>
              <a:t>IP Blocking &amp; Firewall Rules</a:t>
            </a:r>
            <a:endParaRPr lang="en-US">
              <a:ea typeface="Calibri" panose="020F0502020204030204"/>
              <a:cs typeface="Calibri" panose="020F0502020204030204"/>
            </a:endParaRPr>
          </a:p>
          <a:p>
            <a:pPr defTabSz="914400"/>
            <a:r>
              <a:rPr lang="en-US" sz="2400">
                <a:latin typeface="Arial"/>
                <a:ea typeface="Calibri"/>
                <a:cs typeface="Arial"/>
              </a:rPr>
              <a:t>•</a:t>
            </a:r>
            <a:r>
              <a:rPr lang="en-US" sz="2400">
                <a:ea typeface="Calibri"/>
                <a:cs typeface="Calibri"/>
              </a:rPr>
              <a:t>Web Dashboard with Port Scanning Analysis</a:t>
            </a:r>
            <a:endParaRPr lang="en-US">
              <a:ea typeface="Calibri" panose="020F0502020204030204"/>
              <a:cs typeface="Calibri" panose="020F0502020204030204"/>
            </a:endParaRPr>
          </a:p>
          <a:p>
            <a:pPr defTabSz="914400"/>
            <a:r>
              <a:rPr lang="en-US" sz="2400">
                <a:latin typeface="Arial"/>
                <a:ea typeface="Calibri"/>
                <a:cs typeface="Arial"/>
              </a:rPr>
              <a:t>•</a:t>
            </a:r>
            <a:r>
              <a:rPr lang="en-US" sz="2400">
                <a:ea typeface="Calibri"/>
                <a:cs typeface="Calibri"/>
              </a:rPr>
              <a:t>CSV File Analysis</a:t>
            </a:r>
            <a:endParaRPr lang="en-US">
              <a:ea typeface="Calibri" panose="020F0502020204030204"/>
              <a:cs typeface="Calibri" panose="020F0502020204030204"/>
            </a:endParaRPr>
          </a:p>
          <a:p>
            <a:pPr indent="-228600" defTabSz="914400">
              <a:lnSpc>
                <a:spcPct val="90000"/>
              </a:lnSpc>
              <a:spcBef>
                <a:spcPts val="1000"/>
              </a:spcBef>
              <a:buFont typeface="Arial" panose="020B0604020202020204" pitchFamily="34" charset="0"/>
              <a:buChar char="•"/>
            </a:pPr>
            <a:endParaRPr lang="en-US" sz="2400">
              <a:ea typeface="Calibri"/>
              <a:cs typeface="Calibri"/>
            </a:endParaRPr>
          </a:p>
        </p:txBody>
      </p:sp>
      <p:sp>
        <p:nvSpPr>
          <p:cNvPr id="6" name="TextBox 5">
            <a:extLst>
              <a:ext uri="{FF2B5EF4-FFF2-40B4-BE49-F238E27FC236}">
                <a16:creationId xmlns:a16="http://schemas.microsoft.com/office/drawing/2014/main" id="{4C49D464-82CC-4807-B2D8-02F0E162D301}"/>
              </a:ext>
            </a:extLst>
          </p:cNvPr>
          <p:cNvSpPr txBox="1"/>
          <p:nvPr/>
        </p:nvSpPr>
        <p:spPr>
          <a:xfrm>
            <a:off x="4132847" y="6318584"/>
            <a:ext cx="49389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a:t>IT21812880</a:t>
            </a:r>
            <a:r>
              <a:rPr lang="en-US" sz="2000"/>
              <a:t> | N.H.S Chandrasekara | R25-037</a:t>
            </a:r>
            <a:endParaRPr lang="en-US"/>
          </a:p>
        </p:txBody>
      </p:sp>
    </p:spTree>
    <p:extLst>
      <p:ext uri="{BB962C8B-B14F-4D97-AF65-F5344CB8AC3E}">
        <p14:creationId xmlns:p14="http://schemas.microsoft.com/office/powerpoint/2010/main" val="427404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17FE-EA3D-7277-914F-13B42A1797DF}"/>
              </a:ext>
            </a:extLst>
          </p:cNvPr>
          <p:cNvSpPr>
            <a:spLocks noGrp="1"/>
          </p:cNvSpPr>
          <p:nvPr>
            <p:ph type="title"/>
          </p:nvPr>
        </p:nvSpPr>
        <p:spPr/>
        <p:txBody>
          <a:bodyPr/>
          <a:lstStyle/>
          <a:p>
            <a:r>
              <a:rPr lang="en-US" b="1">
                <a:ea typeface="+mj-lt"/>
                <a:cs typeface="+mj-lt"/>
              </a:rPr>
              <a:t>Project Evidence - Imports</a:t>
            </a:r>
            <a:endParaRPr lang="en-US" b="1"/>
          </a:p>
          <a:p>
            <a:endParaRPr lang="en-US"/>
          </a:p>
        </p:txBody>
      </p:sp>
      <p:sp>
        <p:nvSpPr>
          <p:cNvPr id="4" name="TextBox 3">
            <a:extLst>
              <a:ext uri="{FF2B5EF4-FFF2-40B4-BE49-F238E27FC236}">
                <a16:creationId xmlns:a16="http://schemas.microsoft.com/office/drawing/2014/main" id="{E0323AA1-889A-5E85-3A12-03FE348D2F4D}"/>
              </a:ext>
            </a:extLst>
          </p:cNvPr>
          <p:cNvSpPr txBox="1"/>
          <p:nvPr/>
        </p:nvSpPr>
        <p:spPr>
          <a:xfrm>
            <a:off x="4572000" y="6323035"/>
            <a:ext cx="4452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7" name="Content Placeholder 6" descr="A screen shot of a computer code&#10;&#10;AI-generated content may be incorrect.">
            <a:extLst>
              <a:ext uri="{FF2B5EF4-FFF2-40B4-BE49-F238E27FC236}">
                <a16:creationId xmlns:a16="http://schemas.microsoft.com/office/drawing/2014/main" id="{EB999245-8E91-0650-1124-03BED20280DE}"/>
              </a:ext>
            </a:extLst>
          </p:cNvPr>
          <p:cNvPicPr>
            <a:picLocks noGrp="1" noChangeAspect="1"/>
          </p:cNvPicPr>
          <p:nvPr>
            <p:ph idx="1"/>
          </p:nvPr>
        </p:nvPicPr>
        <p:blipFill>
          <a:blip r:embed="rId2"/>
          <a:stretch>
            <a:fillRect/>
          </a:stretch>
        </p:blipFill>
        <p:spPr>
          <a:xfrm>
            <a:off x="2941289" y="1550458"/>
            <a:ext cx="6690422" cy="4351338"/>
          </a:xfrm>
          <a:prstGeom prst="rect">
            <a:avLst/>
          </a:prstGeom>
        </p:spPr>
      </p:pic>
    </p:spTree>
    <p:extLst>
      <p:ext uri="{BB962C8B-B14F-4D97-AF65-F5344CB8AC3E}">
        <p14:creationId xmlns:p14="http://schemas.microsoft.com/office/powerpoint/2010/main" val="421695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8715E9-0D4F-4514-3F78-BE0847FB72F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400" kern="1200">
                <a:solidFill>
                  <a:schemeClr val="tx1"/>
                </a:solidFill>
                <a:latin typeface="+mj-lt"/>
                <a:ea typeface="+mj-ea"/>
                <a:cs typeface="+mj-cs"/>
              </a:rPr>
              <a:t>Team Members </a:t>
            </a:r>
          </a:p>
        </p:txBody>
      </p:sp>
      <p:sp>
        <p:nvSpPr>
          <p:cNvPr id="5" name="Subtitle 4">
            <a:extLst>
              <a:ext uri="{FF2B5EF4-FFF2-40B4-BE49-F238E27FC236}">
                <a16:creationId xmlns:a16="http://schemas.microsoft.com/office/drawing/2014/main" id="{BEDF07E2-6FAA-45C3-A404-9D440E6997D8}"/>
              </a:ext>
            </a:extLst>
          </p:cNvPr>
          <p:cNvSpPr>
            <a:spLocks noGrp="1"/>
          </p:cNvSpPr>
          <p:nvPr>
            <p:ph type="subTitle" idx="1"/>
          </p:nvPr>
        </p:nvSpPr>
        <p:spPr>
          <a:xfrm>
            <a:off x="624170" y="1027906"/>
            <a:ext cx="4930326" cy="1274323"/>
          </a:xfrm>
        </p:spPr>
        <p:txBody>
          <a:bodyPr>
            <a:normAutofit/>
          </a:bodyPr>
          <a:lstStyle/>
          <a:p>
            <a:pPr algn="l"/>
            <a:endParaRPr lang="en-US" sz="2200"/>
          </a:p>
          <a:p>
            <a:pPr algn="l"/>
            <a:r>
              <a:rPr lang="en-US" sz="2200" b="1"/>
              <a:t>Supervisor: </a:t>
            </a:r>
            <a:r>
              <a:rPr lang="en-US" sz="2200"/>
              <a:t>Dr. </a:t>
            </a:r>
            <a:r>
              <a:rPr lang="en-US" sz="2200" err="1"/>
              <a:t>Harinda</a:t>
            </a:r>
            <a:r>
              <a:rPr lang="en-US" sz="2200"/>
              <a:t> Fernando</a:t>
            </a:r>
          </a:p>
          <a:p>
            <a:pPr algn="l"/>
            <a:r>
              <a:rPr lang="en-US" sz="2200" b="1"/>
              <a:t>Co-supervisor: </a:t>
            </a:r>
            <a:r>
              <a:rPr lang="en-US" sz="2200"/>
              <a:t>Mr. Amila Senarathne</a:t>
            </a:r>
          </a:p>
          <a:p>
            <a:pPr algn="l"/>
            <a:endParaRPr lang="en-US" sz="2200"/>
          </a:p>
          <a:p>
            <a:pPr algn="l"/>
            <a:endParaRPr lang="en-US" sz="2200"/>
          </a:p>
        </p:txBody>
      </p:sp>
      <p:graphicFrame>
        <p:nvGraphicFramePr>
          <p:cNvPr id="6" name="Table 5">
            <a:extLst>
              <a:ext uri="{FF2B5EF4-FFF2-40B4-BE49-F238E27FC236}">
                <a16:creationId xmlns:a16="http://schemas.microsoft.com/office/drawing/2014/main" id="{091587FA-A810-8F21-3577-8B5068581D07}"/>
              </a:ext>
            </a:extLst>
          </p:cNvPr>
          <p:cNvGraphicFramePr>
            <a:graphicFrameLocks noGrp="1"/>
          </p:cNvGraphicFramePr>
          <p:nvPr>
            <p:extLst>
              <p:ext uri="{D42A27DB-BD31-4B8C-83A1-F6EECF244321}">
                <p14:modId xmlns:p14="http://schemas.microsoft.com/office/powerpoint/2010/main" val="1993782520"/>
              </p:ext>
            </p:extLst>
          </p:nvPr>
        </p:nvGraphicFramePr>
        <p:xfrm>
          <a:off x="707587" y="2444674"/>
          <a:ext cx="10515600" cy="2794668"/>
        </p:xfrm>
        <a:graphic>
          <a:graphicData uri="http://schemas.openxmlformats.org/drawingml/2006/table">
            <a:tbl>
              <a:tblPr firstRow="1" bandRow="1">
                <a:tableStyleId>{5C22544A-7EE6-4342-B048-85BDC9FD1C3A}</a:tableStyleId>
              </a:tblPr>
              <a:tblGrid>
                <a:gridCol w="6584204">
                  <a:extLst>
                    <a:ext uri="{9D8B030D-6E8A-4147-A177-3AD203B41FA5}">
                      <a16:colId xmlns:a16="http://schemas.microsoft.com/office/drawing/2014/main" val="2268951995"/>
                    </a:ext>
                  </a:extLst>
                </a:gridCol>
                <a:gridCol w="3931396">
                  <a:extLst>
                    <a:ext uri="{9D8B030D-6E8A-4147-A177-3AD203B41FA5}">
                      <a16:colId xmlns:a16="http://schemas.microsoft.com/office/drawing/2014/main" val="2675280731"/>
                    </a:ext>
                  </a:extLst>
                </a:gridCol>
              </a:tblGrid>
              <a:tr h="698667">
                <a:tc>
                  <a:txBody>
                    <a:bodyPr/>
                    <a:lstStyle/>
                    <a:p>
                      <a:r>
                        <a:rPr lang="en-US" sz="3100"/>
                        <a:t>Student Name</a:t>
                      </a:r>
                    </a:p>
                  </a:txBody>
                  <a:tcPr marL="158788" marR="158788" marT="79394" marB="79394"/>
                </a:tc>
                <a:tc>
                  <a:txBody>
                    <a:bodyPr/>
                    <a:lstStyle/>
                    <a:p>
                      <a:r>
                        <a:rPr lang="en-US" sz="3100"/>
                        <a:t>Student ID</a:t>
                      </a:r>
                    </a:p>
                  </a:txBody>
                  <a:tcPr marL="158788" marR="158788" marT="79394" marB="79394"/>
                </a:tc>
                <a:extLst>
                  <a:ext uri="{0D108BD9-81ED-4DB2-BD59-A6C34878D82A}">
                    <a16:rowId xmlns:a16="http://schemas.microsoft.com/office/drawing/2014/main" val="1180321676"/>
                  </a:ext>
                </a:extLst>
              </a:tr>
              <a:tr h="698667">
                <a:tc>
                  <a:txBody>
                    <a:bodyPr/>
                    <a:lstStyle/>
                    <a:p>
                      <a:r>
                        <a:rPr lang="en-US" sz="3100"/>
                        <a:t>H.P.D.D.M.Wickramasinghe</a:t>
                      </a:r>
                      <a:endParaRPr lang="en-US" sz="3100" err="1"/>
                    </a:p>
                  </a:txBody>
                  <a:tcPr marL="158788" marR="158788" marT="79394" marB="79394"/>
                </a:tc>
                <a:tc>
                  <a:txBody>
                    <a:bodyPr/>
                    <a:lstStyle/>
                    <a:p>
                      <a:r>
                        <a:rPr lang="en-US" sz="3100"/>
                        <a:t>IT21825682</a:t>
                      </a:r>
                    </a:p>
                  </a:txBody>
                  <a:tcPr marL="158788" marR="158788" marT="79394" marB="79394"/>
                </a:tc>
                <a:extLst>
                  <a:ext uri="{0D108BD9-81ED-4DB2-BD59-A6C34878D82A}">
                    <a16:rowId xmlns:a16="http://schemas.microsoft.com/office/drawing/2014/main" val="1064067888"/>
                  </a:ext>
                </a:extLst>
              </a:tr>
              <a:tr h="698667">
                <a:tc>
                  <a:txBody>
                    <a:bodyPr/>
                    <a:lstStyle/>
                    <a:p>
                      <a:r>
                        <a:rPr lang="en-US" sz="3100"/>
                        <a:t>D.L.K.L.Gangaboda</a:t>
                      </a:r>
                      <a:endParaRPr lang="en-US" sz="3100" err="1"/>
                    </a:p>
                  </a:txBody>
                  <a:tcPr marL="158788" marR="158788" marT="79394" marB="79394"/>
                </a:tc>
                <a:tc>
                  <a:txBody>
                    <a:bodyPr/>
                    <a:lstStyle/>
                    <a:p>
                      <a:r>
                        <a:rPr lang="en-US" sz="3100"/>
                        <a:t>IT21812330</a:t>
                      </a:r>
                    </a:p>
                  </a:txBody>
                  <a:tcPr marL="158788" marR="158788" marT="79394" marB="79394"/>
                </a:tc>
                <a:extLst>
                  <a:ext uri="{0D108BD9-81ED-4DB2-BD59-A6C34878D82A}">
                    <a16:rowId xmlns:a16="http://schemas.microsoft.com/office/drawing/2014/main" val="1917214437"/>
                  </a:ext>
                </a:extLst>
              </a:tr>
              <a:tr h="698667">
                <a:tc>
                  <a:txBody>
                    <a:bodyPr/>
                    <a:lstStyle/>
                    <a:p>
                      <a:r>
                        <a:rPr lang="en-US" sz="3100"/>
                        <a:t>N.H.S.Chandrasekara</a:t>
                      </a:r>
                      <a:endParaRPr lang="en-US" sz="3100" err="1"/>
                    </a:p>
                  </a:txBody>
                  <a:tcPr marL="158788" marR="158788" marT="79394" marB="79394"/>
                </a:tc>
                <a:tc>
                  <a:txBody>
                    <a:bodyPr/>
                    <a:lstStyle/>
                    <a:p>
                      <a:r>
                        <a:rPr lang="en-US" sz="3100"/>
                        <a:t>IT21812880</a:t>
                      </a:r>
                    </a:p>
                  </a:txBody>
                  <a:tcPr marL="158788" marR="158788" marT="79394" marB="79394"/>
                </a:tc>
                <a:extLst>
                  <a:ext uri="{0D108BD9-81ED-4DB2-BD59-A6C34878D82A}">
                    <a16:rowId xmlns:a16="http://schemas.microsoft.com/office/drawing/2014/main" val="4187188207"/>
                  </a:ext>
                </a:extLst>
              </a:tr>
            </a:tbl>
          </a:graphicData>
        </a:graphic>
      </p:graphicFrame>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67C9-58D4-DD1D-15DE-30BB4B72F372}"/>
              </a:ext>
            </a:extLst>
          </p:cNvPr>
          <p:cNvSpPr>
            <a:spLocks noGrp="1"/>
          </p:cNvSpPr>
          <p:nvPr>
            <p:ph type="title"/>
          </p:nvPr>
        </p:nvSpPr>
        <p:spPr/>
        <p:txBody>
          <a:bodyPr>
            <a:normAutofit/>
          </a:bodyPr>
          <a:lstStyle/>
          <a:p>
            <a:r>
              <a:rPr lang="en-US" b="1"/>
              <a:t>Project Evidence - Pre Processing </a:t>
            </a:r>
            <a:endParaRPr lang="en-US" sz="2500" b="1">
              <a:ea typeface="Calibri Light"/>
              <a:cs typeface="Calibri Light"/>
            </a:endParaRPr>
          </a:p>
          <a:p>
            <a:endParaRPr lang="en-US" b="1">
              <a:ea typeface="Calibri Light"/>
              <a:cs typeface="Calibri Light"/>
            </a:endParaRPr>
          </a:p>
        </p:txBody>
      </p:sp>
      <p:sp>
        <p:nvSpPr>
          <p:cNvPr id="4" name="TextBox 3">
            <a:extLst>
              <a:ext uri="{FF2B5EF4-FFF2-40B4-BE49-F238E27FC236}">
                <a16:creationId xmlns:a16="http://schemas.microsoft.com/office/drawing/2014/main" id="{6BA64CB0-0C1B-D5DF-5BC8-601CCDB6D3B0}"/>
              </a:ext>
            </a:extLst>
          </p:cNvPr>
          <p:cNvSpPr txBox="1"/>
          <p:nvPr/>
        </p:nvSpPr>
        <p:spPr>
          <a:xfrm>
            <a:off x="4572000" y="6302829"/>
            <a:ext cx="4561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7" name="Content Placeholder 6" descr="A screenshot of a computer program&#10;&#10;AI-generated content may be incorrect.">
            <a:extLst>
              <a:ext uri="{FF2B5EF4-FFF2-40B4-BE49-F238E27FC236}">
                <a16:creationId xmlns:a16="http://schemas.microsoft.com/office/drawing/2014/main" id="{A94BBF12-38F1-3D49-F52E-64F194E5E0C3}"/>
              </a:ext>
            </a:extLst>
          </p:cNvPr>
          <p:cNvPicPr>
            <a:picLocks noGrp="1" noChangeAspect="1"/>
          </p:cNvPicPr>
          <p:nvPr>
            <p:ph idx="1"/>
          </p:nvPr>
        </p:nvPicPr>
        <p:blipFill>
          <a:blip r:embed="rId2"/>
          <a:stretch>
            <a:fillRect/>
          </a:stretch>
        </p:blipFill>
        <p:spPr>
          <a:xfrm>
            <a:off x="3226236" y="1698625"/>
            <a:ext cx="4723528" cy="4351338"/>
          </a:xfrm>
          <a:prstGeom prst="rect">
            <a:avLst/>
          </a:prstGeom>
        </p:spPr>
      </p:pic>
    </p:spTree>
    <p:extLst>
      <p:ext uri="{BB962C8B-B14F-4D97-AF65-F5344CB8AC3E}">
        <p14:creationId xmlns:p14="http://schemas.microsoft.com/office/powerpoint/2010/main" val="59096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7B1C-6E0D-C38A-335F-BF5AD443F3AE}"/>
              </a:ext>
            </a:extLst>
          </p:cNvPr>
          <p:cNvSpPr>
            <a:spLocks noGrp="1"/>
          </p:cNvSpPr>
          <p:nvPr>
            <p:ph type="title"/>
          </p:nvPr>
        </p:nvSpPr>
        <p:spPr/>
        <p:txBody>
          <a:bodyPr>
            <a:normAutofit/>
          </a:bodyPr>
          <a:lstStyle/>
          <a:p>
            <a:r>
              <a:rPr lang="en-US" b="1"/>
              <a:t>Project Evidence - </a:t>
            </a:r>
            <a:r>
              <a:rPr lang="en-US" sz="4000" b="1">
                <a:ea typeface="+mj-lt"/>
                <a:cs typeface="+mj-lt"/>
              </a:rPr>
              <a:t>Model Train</a:t>
            </a:r>
            <a:endParaRPr lang="en-US" sz="4000" b="1">
              <a:ea typeface="Calibri Light"/>
              <a:cs typeface="Calibri Light"/>
            </a:endParaRPr>
          </a:p>
          <a:p>
            <a:endParaRPr lang="en-US" b="1">
              <a:ea typeface="Calibri Light"/>
              <a:cs typeface="Calibri Light"/>
            </a:endParaRPr>
          </a:p>
        </p:txBody>
      </p:sp>
      <p:sp>
        <p:nvSpPr>
          <p:cNvPr id="4" name="TextBox 3">
            <a:extLst>
              <a:ext uri="{FF2B5EF4-FFF2-40B4-BE49-F238E27FC236}">
                <a16:creationId xmlns:a16="http://schemas.microsoft.com/office/drawing/2014/main" id="{20E278EA-F6D0-4F86-B32A-4DA309BC21E5}"/>
              </a:ext>
            </a:extLst>
          </p:cNvPr>
          <p:cNvSpPr txBox="1"/>
          <p:nvPr/>
        </p:nvSpPr>
        <p:spPr>
          <a:xfrm>
            <a:off x="4561114" y="6204857"/>
            <a:ext cx="464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8" name="Content Placeholder 7" descr="A screenshot of a computer code&#10;&#10;AI-generated content may be incorrect.">
            <a:extLst>
              <a:ext uri="{FF2B5EF4-FFF2-40B4-BE49-F238E27FC236}">
                <a16:creationId xmlns:a16="http://schemas.microsoft.com/office/drawing/2014/main" id="{774E62E7-CACE-8B1E-91EB-C8B415054013}"/>
              </a:ext>
            </a:extLst>
          </p:cNvPr>
          <p:cNvPicPr>
            <a:picLocks noGrp="1" noChangeAspect="1"/>
          </p:cNvPicPr>
          <p:nvPr>
            <p:ph idx="1"/>
          </p:nvPr>
        </p:nvPicPr>
        <p:blipFill>
          <a:blip r:embed="rId2"/>
          <a:stretch>
            <a:fillRect/>
          </a:stretch>
        </p:blipFill>
        <p:spPr>
          <a:xfrm>
            <a:off x="709478" y="1254125"/>
            <a:ext cx="5925875" cy="435133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19C7EBDD-76CF-EB96-52A7-6120A46513BA}"/>
              </a:ext>
            </a:extLst>
          </p:cNvPr>
          <p:cNvPicPr>
            <a:picLocks noChangeAspect="1"/>
          </p:cNvPicPr>
          <p:nvPr/>
        </p:nvPicPr>
        <p:blipFill>
          <a:blip r:embed="rId3"/>
          <a:stretch>
            <a:fillRect/>
          </a:stretch>
        </p:blipFill>
        <p:spPr>
          <a:xfrm>
            <a:off x="6346826" y="985309"/>
            <a:ext cx="5319184" cy="4622800"/>
          </a:xfrm>
          <a:prstGeom prst="rect">
            <a:avLst/>
          </a:prstGeom>
        </p:spPr>
      </p:pic>
    </p:spTree>
    <p:extLst>
      <p:ext uri="{BB962C8B-B14F-4D97-AF65-F5344CB8AC3E}">
        <p14:creationId xmlns:p14="http://schemas.microsoft.com/office/powerpoint/2010/main" val="1241086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3DEA-3C57-4C8D-2767-727ED1D7C887}"/>
              </a:ext>
            </a:extLst>
          </p:cNvPr>
          <p:cNvSpPr>
            <a:spLocks noGrp="1"/>
          </p:cNvSpPr>
          <p:nvPr>
            <p:ph type="title"/>
          </p:nvPr>
        </p:nvSpPr>
        <p:spPr/>
        <p:txBody>
          <a:bodyPr>
            <a:normAutofit/>
          </a:bodyPr>
          <a:lstStyle/>
          <a:p>
            <a:r>
              <a:rPr lang="en-US" b="1"/>
              <a:t>Project Evidence -</a:t>
            </a:r>
            <a:r>
              <a:rPr lang="en-US" sz="4000" b="1">
                <a:ea typeface="+mj-lt"/>
                <a:cs typeface="+mj-lt"/>
              </a:rPr>
              <a:t>Model Building</a:t>
            </a:r>
            <a:endParaRPr lang="en-US" sz="4000"/>
          </a:p>
          <a:p>
            <a:endParaRPr lang="en-US" b="1">
              <a:ea typeface="Calibri Light"/>
              <a:cs typeface="Calibri Light"/>
            </a:endParaRPr>
          </a:p>
        </p:txBody>
      </p:sp>
      <p:sp>
        <p:nvSpPr>
          <p:cNvPr id="3" name="Content Placeholder 2">
            <a:extLst>
              <a:ext uri="{FF2B5EF4-FFF2-40B4-BE49-F238E27FC236}">
                <a16:creationId xmlns:a16="http://schemas.microsoft.com/office/drawing/2014/main" id="{19CBC886-7031-5809-9AB4-306B5BD9F970}"/>
              </a:ext>
            </a:extLst>
          </p:cNvPr>
          <p:cNvSpPr>
            <a:spLocks noGrp="1"/>
          </p:cNvSpPr>
          <p:nvPr>
            <p:ph idx="1"/>
          </p:nvPr>
        </p:nvSpPr>
        <p:spPr/>
        <p:txBody>
          <a:bodyPr/>
          <a:lstStyle/>
          <a:p>
            <a:pPr marL="0" indent="0">
              <a:buNone/>
            </a:pPr>
            <a:r>
              <a:rPr lang="en-US" sz="1800"/>
              <a:t>       </a:t>
            </a:r>
          </a:p>
        </p:txBody>
      </p:sp>
      <p:sp>
        <p:nvSpPr>
          <p:cNvPr id="4" name="TextBox 3">
            <a:extLst>
              <a:ext uri="{FF2B5EF4-FFF2-40B4-BE49-F238E27FC236}">
                <a16:creationId xmlns:a16="http://schemas.microsoft.com/office/drawing/2014/main" id="{F773D89D-703F-5942-00BD-496EAC23839C}"/>
              </a:ext>
            </a:extLst>
          </p:cNvPr>
          <p:cNvSpPr txBox="1"/>
          <p:nvPr/>
        </p:nvSpPr>
        <p:spPr>
          <a:xfrm>
            <a:off x="4430486" y="6170635"/>
            <a:ext cx="4430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IT21812880</a:t>
            </a:r>
            <a:r>
              <a:rPr lang="en-US"/>
              <a:t> | N.H.S Chandrasekara | R25-037</a:t>
            </a:r>
          </a:p>
        </p:txBody>
      </p:sp>
      <p:pic>
        <p:nvPicPr>
          <p:cNvPr id="6" name="Picture 5" descr="A screenshot of a computer code&#10;&#10;AI-generated content may be incorrect.">
            <a:extLst>
              <a:ext uri="{FF2B5EF4-FFF2-40B4-BE49-F238E27FC236}">
                <a16:creationId xmlns:a16="http://schemas.microsoft.com/office/drawing/2014/main" id="{21759111-1673-B578-9776-7A56B64D7E06}"/>
              </a:ext>
            </a:extLst>
          </p:cNvPr>
          <p:cNvPicPr>
            <a:picLocks noChangeAspect="1"/>
          </p:cNvPicPr>
          <p:nvPr/>
        </p:nvPicPr>
        <p:blipFill>
          <a:blip r:embed="rId2"/>
          <a:stretch>
            <a:fillRect/>
          </a:stretch>
        </p:blipFill>
        <p:spPr>
          <a:xfrm>
            <a:off x="2954559" y="1270000"/>
            <a:ext cx="5989807" cy="4747847"/>
          </a:xfrm>
          <a:prstGeom prst="rect">
            <a:avLst/>
          </a:prstGeom>
        </p:spPr>
      </p:pic>
    </p:spTree>
    <p:extLst>
      <p:ext uri="{BB962C8B-B14F-4D97-AF65-F5344CB8AC3E}">
        <p14:creationId xmlns:p14="http://schemas.microsoft.com/office/powerpoint/2010/main" val="138119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68BB-58C4-6B30-1519-CB177F6464EC}"/>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Model Training Performance</a:t>
            </a:r>
            <a:endParaRPr lang="en-US" sz="4000" b="1">
              <a:ea typeface="Calibri Light"/>
              <a:cs typeface="Calibri Light"/>
            </a:endParaRPr>
          </a:p>
          <a:p>
            <a:endParaRPr lang="en-US" b="1">
              <a:ea typeface="Calibri Light"/>
              <a:cs typeface="Calibri Light"/>
            </a:endParaRPr>
          </a:p>
        </p:txBody>
      </p:sp>
      <p:pic>
        <p:nvPicPr>
          <p:cNvPr id="7" name="Content Placeholder 6">
            <a:extLst>
              <a:ext uri="{FF2B5EF4-FFF2-40B4-BE49-F238E27FC236}">
                <a16:creationId xmlns:a16="http://schemas.microsoft.com/office/drawing/2014/main" id="{493B70E3-8D63-3C5E-A492-E6CA4B4582B8}"/>
              </a:ext>
            </a:extLst>
          </p:cNvPr>
          <p:cNvPicPr>
            <a:picLocks noGrp="1" noChangeAspect="1"/>
          </p:cNvPicPr>
          <p:nvPr>
            <p:ph idx="1"/>
          </p:nvPr>
        </p:nvPicPr>
        <p:blipFill>
          <a:blip r:embed="rId2"/>
          <a:stretch>
            <a:fillRect/>
          </a:stretch>
        </p:blipFill>
        <p:spPr>
          <a:xfrm>
            <a:off x="2703934" y="1423458"/>
            <a:ext cx="6784132" cy="4351338"/>
          </a:xfrm>
          <a:prstGeom prst="rect">
            <a:avLst/>
          </a:prstGeom>
        </p:spPr>
      </p:pic>
    </p:spTree>
    <p:extLst>
      <p:ext uri="{BB962C8B-B14F-4D97-AF65-F5344CB8AC3E}">
        <p14:creationId xmlns:p14="http://schemas.microsoft.com/office/powerpoint/2010/main" val="201715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62F8-E43C-59A0-214D-B55DE4CCEF57}"/>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Clustering Evaluation Report</a:t>
            </a:r>
            <a:endParaRPr lang="en-US" sz="4000" b="1">
              <a:ea typeface="Calibri Light"/>
              <a:cs typeface="Calibri Light"/>
            </a:endParaRPr>
          </a:p>
          <a:p>
            <a:endParaRPr lang="en-US" b="1">
              <a:ea typeface="Calibri Light"/>
              <a:cs typeface="Calibri Light"/>
            </a:endParaRPr>
          </a:p>
        </p:txBody>
      </p:sp>
      <p:pic>
        <p:nvPicPr>
          <p:cNvPr id="6" name="Content Placeholder 5" descr="A screenshot of a computer&#10;&#10;AI-generated content may be incorrect.">
            <a:extLst>
              <a:ext uri="{FF2B5EF4-FFF2-40B4-BE49-F238E27FC236}">
                <a16:creationId xmlns:a16="http://schemas.microsoft.com/office/drawing/2014/main" id="{8764AAD7-3CC0-A468-04E6-CFE302E9E8C1}"/>
              </a:ext>
            </a:extLst>
          </p:cNvPr>
          <p:cNvPicPr>
            <a:picLocks noGrp="1" noChangeAspect="1"/>
          </p:cNvPicPr>
          <p:nvPr>
            <p:ph idx="1"/>
          </p:nvPr>
        </p:nvPicPr>
        <p:blipFill>
          <a:blip r:embed="rId2"/>
          <a:stretch>
            <a:fillRect/>
          </a:stretch>
        </p:blipFill>
        <p:spPr>
          <a:xfrm>
            <a:off x="3144810" y="1231820"/>
            <a:ext cx="6066014" cy="4838171"/>
          </a:xfrm>
          <a:prstGeom prst="rect">
            <a:avLst/>
          </a:prstGeom>
        </p:spPr>
      </p:pic>
    </p:spTree>
    <p:extLst>
      <p:ext uri="{BB962C8B-B14F-4D97-AF65-F5344CB8AC3E}">
        <p14:creationId xmlns:p14="http://schemas.microsoft.com/office/powerpoint/2010/main" val="1769088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43B5-5EB7-8948-8D1C-9193FF4440F6}"/>
              </a:ext>
            </a:extLst>
          </p:cNvPr>
          <p:cNvSpPr>
            <a:spLocks noGrp="1"/>
          </p:cNvSpPr>
          <p:nvPr>
            <p:ph type="title"/>
          </p:nvPr>
        </p:nvSpPr>
        <p:spPr/>
        <p:txBody>
          <a:bodyPr/>
          <a:lstStyle/>
          <a:p>
            <a:r>
              <a:rPr lang="en-US" b="1">
                <a:ea typeface="Calibri Light"/>
                <a:cs typeface="Calibri Light"/>
              </a:rPr>
              <a:t>Project Evidence - </a:t>
            </a:r>
            <a:r>
              <a:rPr lang="en-US" sz="4000" b="1">
                <a:ea typeface="+mj-lt"/>
                <a:cs typeface="+mj-lt"/>
              </a:rPr>
              <a:t>Confusion Matrix</a:t>
            </a:r>
            <a:endParaRPr lang="en-US" sz="4000" b="1">
              <a:ea typeface="Calibri Light"/>
              <a:cs typeface="Calibri Light"/>
            </a:endParaRPr>
          </a:p>
          <a:p>
            <a:endParaRPr lang="en-US" b="1">
              <a:ea typeface="Calibri Light"/>
              <a:cs typeface="Calibri Light"/>
            </a:endParaRPr>
          </a:p>
        </p:txBody>
      </p:sp>
      <p:pic>
        <p:nvPicPr>
          <p:cNvPr id="6" name="Content Placeholder 5" descr="A screenshot of a graph&#10;&#10;AI-generated content may be incorrect.">
            <a:extLst>
              <a:ext uri="{FF2B5EF4-FFF2-40B4-BE49-F238E27FC236}">
                <a16:creationId xmlns:a16="http://schemas.microsoft.com/office/drawing/2014/main" id="{B2237A4B-4795-5141-45A6-77B5AF6721A8}"/>
              </a:ext>
            </a:extLst>
          </p:cNvPr>
          <p:cNvPicPr>
            <a:picLocks noGrp="1" noChangeAspect="1"/>
          </p:cNvPicPr>
          <p:nvPr>
            <p:ph idx="1"/>
          </p:nvPr>
        </p:nvPicPr>
        <p:blipFill>
          <a:blip r:embed="rId2"/>
          <a:stretch>
            <a:fillRect/>
          </a:stretch>
        </p:blipFill>
        <p:spPr>
          <a:xfrm>
            <a:off x="3219914" y="1370542"/>
            <a:ext cx="5752171" cy="4351338"/>
          </a:xfrm>
          <a:prstGeom prst="rect">
            <a:avLst/>
          </a:prstGeom>
        </p:spPr>
      </p:pic>
    </p:spTree>
    <p:extLst>
      <p:ext uri="{BB962C8B-B14F-4D97-AF65-F5344CB8AC3E}">
        <p14:creationId xmlns:p14="http://schemas.microsoft.com/office/powerpoint/2010/main" val="2839973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FD51-840E-B8C0-663A-DBDA675DAFCB}"/>
              </a:ext>
            </a:extLst>
          </p:cNvPr>
          <p:cNvSpPr>
            <a:spLocks noGrp="1"/>
          </p:cNvSpPr>
          <p:nvPr>
            <p:ph type="title"/>
          </p:nvPr>
        </p:nvSpPr>
        <p:spPr>
          <a:xfrm>
            <a:off x="3920490" y="324485"/>
            <a:ext cx="4351020" cy="1325563"/>
          </a:xfrm>
        </p:spPr>
        <p:txBody>
          <a:bodyPr>
            <a:noAutofit/>
          </a:bodyPr>
          <a:lstStyle/>
          <a:p>
            <a:r>
              <a:rPr lang="en-US" sz="6000">
                <a:ea typeface="+mj-lt"/>
                <a:cs typeface="+mj-lt"/>
              </a:rPr>
              <a:t>Future Work</a:t>
            </a:r>
            <a:endParaRPr lang="en-US" sz="6000"/>
          </a:p>
          <a:p>
            <a:endParaRPr lang="en-US" sz="6000"/>
          </a:p>
        </p:txBody>
      </p:sp>
      <p:sp>
        <p:nvSpPr>
          <p:cNvPr id="3" name="Content Placeholder 2">
            <a:extLst>
              <a:ext uri="{FF2B5EF4-FFF2-40B4-BE49-F238E27FC236}">
                <a16:creationId xmlns:a16="http://schemas.microsoft.com/office/drawing/2014/main" id="{4822B3DD-8DF0-07E2-A525-D5F9684F9C4B}"/>
              </a:ext>
            </a:extLst>
          </p:cNvPr>
          <p:cNvSpPr>
            <a:spLocks noGrp="1"/>
          </p:cNvSpPr>
          <p:nvPr>
            <p:ph idx="1"/>
          </p:nvPr>
        </p:nvSpPr>
        <p:spPr>
          <a:xfrm>
            <a:off x="817880" y="1504405"/>
            <a:ext cx="10018713" cy="2133601"/>
          </a:xfrm>
        </p:spPr>
        <p:txBody>
          <a:bodyPr vert="horz" lIns="91440" tIns="45720" rIns="91440" bIns="45720" rtlCol="0" anchor="t">
            <a:normAutofit fontScale="92500" lnSpcReduction="20000"/>
          </a:bodyPr>
          <a:lstStyle/>
          <a:p>
            <a:pPr marL="457200" indent="-457200"/>
            <a:r>
              <a:rPr lang="en-US" dirty="0">
                <a:ea typeface="Calibri"/>
                <a:cs typeface="Calibri"/>
              </a:rPr>
              <a:t>DBSCAN Parameter Optimization</a:t>
            </a:r>
          </a:p>
          <a:p>
            <a:pPr marL="457200" indent="-457200"/>
            <a:r>
              <a:rPr lang="en-US" dirty="0">
                <a:ea typeface="Calibri"/>
                <a:cs typeface="Calibri"/>
              </a:rPr>
              <a:t>Advanced Port Scan Pattern Recognition</a:t>
            </a:r>
          </a:p>
          <a:p>
            <a:pPr marL="457200" indent="-457200"/>
            <a:r>
              <a:rPr lang="en-US" dirty="0">
                <a:ea typeface="Calibri"/>
                <a:cs typeface="Calibri"/>
              </a:rPr>
              <a:t>Automated Response System</a:t>
            </a:r>
          </a:p>
          <a:p>
            <a:pPr marL="457200" indent="-457200"/>
            <a:r>
              <a:rPr lang="en-US" dirty="0">
                <a:ea typeface="Calibri"/>
                <a:cs typeface="Calibri"/>
              </a:rPr>
              <a:t>Network Forensics Module</a:t>
            </a:r>
          </a:p>
          <a:p>
            <a:pPr marL="457200" indent="-457200"/>
            <a:r>
              <a:rPr lang="en-US" dirty="0">
                <a:ea typeface="Calibri"/>
                <a:cs typeface="Calibri"/>
              </a:rPr>
              <a:t>Report Generation</a:t>
            </a:r>
          </a:p>
          <a:p>
            <a:pPr marL="0" indent="0">
              <a:buNone/>
            </a:pPr>
            <a:endParaRPr lang="en-US" dirty="0">
              <a:ea typeface="Calibri"/>
              <a:cs typeface="Calibri"/>
            </a:endParaRPr>
          </a:p>
          <a:p>
            <a:endParaRPr lang="en-US">
              <a:ea typeface="Calibri"/>
              <a:cs typeface="Calibri"/>
            </a:endParaRPr>
          </a:p>
          <a:p>
            <a:pPr>
              <a:buClr>
                <a:srgbClr val="1287C3"/>
              </a:buClr>
            </a:pPr>
            <a:endParaRPr lang="en-US">
              <a:ea typeface="Calibri"/>
              <a:cs typeface="Calibri"/>
            </a:endParaRPr>
          </a:p>
        </p:txBody>
      </p:sp>
    </p:spTree>
    <p:extLst>
      <p:ext uri="{BB962C8B-B14F-4D97-AF65-F5344CB8AC3E}">
        <p14:creationId xmlns:p14="http://schemas.microsoft.com/office/powerpoint/2010/main" val="96774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84581-A410-DA94-940C-2BCB4AA82C3D}"/>
              </a:ext>
            </a:extLst>
          </p:cNvPr>
          <p:cNvSpPr>
            <a:spLocks noGrp="1"/>
          </p:cNvSpPr>
          <p:nvPr>
            <p:ph type="title"/>
          </p:nvPr>
        </p:nvSpPr>
        <p:spPr>
          <a:xfrm>
            <a:off x="3586637" y="565491"/>
            <a:ext cx="5015677" cy="946491"/>
          </a:xfrm>
        </p:spPr>
        <p:txBody>
          <a:bodyPr>
            <a:noAutofit/>
          </a:bodyPr>
          <a:lstStyle/>
          <a:p>
            <a:r>
              <a:rPr lang="en-US" sz="6000">
                <a:ea typeface="Cambria"/>
              </a:rPr>
              <a:t>Requirements</a:t>
            </a:r>
            <a:br>
              <a:rPr lang="en-US" sz="6000">
                <a:ea typeface="Cambria" panose="02040503050406030204" pitchFamily="18" charset="0"/>
              </a:rPr>
            </a:br>
            <a:endParaRPr lang="en-US" sz="6000"/>
          </a:p>
        </p:txBody>
      </p:sp>
      <p:sp>
        <p:nvSpPr>
          <p:cNvPr id="42" name="Content Placeholder 2">
            <a:extLst>
              <a:ext uri="{FF2B5EF4-FFF2-40B4-BE49-F238E27FC236}">
                <a16:creationId xmlns:a16="http://schemas.microsoft.com/office/drawing/2014/main" id="{C964FA5D-9792-030D-130F-C69363F4CB27}"/>
              </a:ext>
            </a:extLst>
          </p:cNvPr>
          <p:cNvSpPr>
            <a:spLocks noGrp="1"/>
          </p:cNvSpPr>
          <p:nvPr>
            <p:ph idx="1"/>
          </p:nvPr>
        </p:nvSpPr>
        <p:spPr>
          <a:xfrm>
            <a:off x="858392" y="2307430"/>
            <a:ext cx="7168008" cy="4431802"/>
          </a:xfrm>
        </p:spPr>
        <p:txBody>
          <a:bodyPr anchor="ctr">
            <a:normAutofit/>
          </a:bodyPr>
          <a:lstStyle/>
          <a:p>
            <a:pPr marL="0" indent="0">
              <a:buNone/>
            </a:pPr>
            <a:r>
              <a:rPr lang="en-US" sz="2400" b="1" dirty="0"/>
              <a:t>Functional Requirements</a:t>
            </a:r>
          </a:p>
          <a:p>
            <a:pPr>
              <a:buFont typeface="Arial" panose="020B0604020202020204" pitchFamily="34" charset="0"/>
              <a:buChar char="•"/>
            </a:pPr>
            <a:r>
              <a:rPr lang="en-US" sz="2400" dirty="0"/>
              <a:t>Real-time processing of network traffic logs.</a:t>
            </a:r>
            <a:endParaRPr lang="en-US" sz="2400" dirty="0">
              <a:ea typeface="Calibri"/>
              <a:cs typeface="Calibri"/>
            </a:endParaRPr>
          </a:p>
          <a:p>
            <a:pPr>
              <a:buFont typeface="Arial" panose="020B0604020202020204" pitchFamily="34" charset="0"/>
              <a:buChar char="•"/>
            </a:pPr>
            <a:r>
              <a:rPr lang="en-US" sz="2400" dirty="0"/>
              <a:t>Accurate detection of reconnaissance activities.</a:t>
            </a:r>
            <a:endParaRPr lang="en-US" sz="2400" dirty="0">
              <a:ea typeface="Calibri"/>
              <a:cs typeface="Calibri"/>
            </a:endParaRPr>
          </a:p>
          <a:p>
            <a:pPr>
              <a:buFont typeface="Arial" panose="020B0604020202020204" pitchFamily="34" charset="0"/>
              <a:buChar char="•"/>
            </a:pPr>
            <a:endParaRPr lang="en-US" sz="2400"/>
          </a:p>
          <a:p>
            <a:pPr marL="0" indent="0">
              <a:buNone/>
            </a:pPr>
            <a:r>
              <a:rPr lang="en-GB" sz="2400" b="1" dirty="0"/>
              <a:t>Non-Functional Requirements</a:t>
            </a:r>
            <a:endParaRPr lang="en-US" sz="2400" dirty="0"/>
          </a:p>
          <a:p>
            <a:pPr>
              <a:buFont typeface="Arial" panose="020B0604020202020204" pitchFamily="34" charset="0"/>
              <a:buChar char="•"/>
            </a:pPr>
            <a:r>
              <a:rPr kumimoji="0" lang="en-US" altLang="en-US" sz="2400" i="0" u="none" strike="noStrike" cap="none" normalizeH="0" baseline="0" dirty="0">
                <a:ln>
                  <a:noFill/>
                </a:ln>
                <a:effectLst/>
              </a:rPr>
              <a:t>Accuracy</a:t>
            </a:r>
            <a:endParaRPr lang="en-US" altLang="en-US" sz="2400" i="0" u="none" strike="noStrike" cap="none" normalizeH="0" baseline="0" dirty="0">
              <a:ln>
                <a:noFill/>
              </a:ln>
              <a:effectLst/>
              <a:ea typeface="Calibri"/>
              <a:cs typeface="Calibri"/>
            </a:endParaRPr>
          </a:p>
          <a:p>
            <a:pPr>
              <a:buFont typeface="Arial" panose="020B0604020202020204" pitchFamily="34" charset="0"/>
              <a:buChar char="•"/>
            </a:pPr>
            <a:r>
              <a:rPr kumimoji="0" lang="en-US" altLang="en-US" sz="2400" i="0" u="none" strike="noStrike" cap="none" normalizeH="0" baseline="0" dirty="0">
                <a:ln>
                  <a:noFill/>
                </a:ln>
                <a:effectLst/>
              </a:rPr>
              <a:t>Performance</a:t>
            </a:r>
            <a:endParaRPr lang="en-US" altLang="en-US" sz="2400" dirty="0">
              <a:ea typeface="Calibri"/>
              <a:cs typeface="Calibri"/>
            </a:endParaRPr>
          </a:p>
          <a:p>
            <a:pPr>
              <a:buFont typeface="Arial" panose="020B0604020202020204" pitchFamily="34" charset="0"/>
              <a:buChar char="•"/>
            </a:pPr>
            <a:r>
              <a:rPr kumimoji="0" lang="en-US" altLang="en-US" sz="2400" i="0" u="none" strike="noStrike" cap="none" normalizeH="0" baseline="0" dirty="0">
                <a:ln>
                  <a:noFill/>
                </a:ln>
                <a:effectLst/>
              </a:rPr>
              <a:t>Reliability</a:t>
            </a:r>
            <a:endParaRPr lang="en-US" altLang="en-US" sz="2400" i="0" u="none" strike="noStrike" cap="none" normalizeH="0" baseline="0" dirty="0">
              <a:ln>
                <a:noFill/>
              </a:ln>
              <a:effectLst/>
              <a:ea typeface="Calibri"/>
              <a:cs typeface="Calibri"/>
            </a:endParaRPr>
          </a:p>
          <a:p>
            <a:pPr>
              <a:buFont typeface="Arial" panose="020B0604020202020204" pitchFamily="34" charset="0"/>
              <a:buChar char="•"/>
            </a:pPr>
            <a:r>
              <a:rPr kumimoji="0" lang="en-US" altLang="en-US" sz="2400" i="0" u="none" strike="noStrike" cap="none" normalizeH="0" baseline="0" dirty="0">
                <a:ln>
                  <a:noFill/>
                </a:ln>
                <a:effectLst/>
              </a:rPr>
              <a:t>Scalability</a:t>
            </a:r>
            <a:endParaRPr lang="en-US" altLang="en-US" sz="2400" i="0" u="none" strike="noStrike" cap="none" normalizeH="0" baseline="0" dirty="0">
              <a:ln>
                <a:noFill/>
              </a:ln>
              <a:effectLst/>
              <a:ea typeface="Calibri"/>
              <a:cs typeface="Calibri"/>
            </a:endParaRPr>
          </a:p>
          <a:p>
            <a:pPr>
              <a:buFont typeface="Arial" panose="020B0604020202020204" pitchFamily="34" charset="0"/>
              <a:buChar char="•"/>
            </a:pPr>
            <a:endParaRPr lang="en-US" sz="2400"/>
          </a:p>
          <a:p>
            <a:pPr>
              <a:buFont typeface="Arial" panose="020B0604020202020204" pitchFamily="34" charset="0"/>
              <a:buChar char="•"/>
            </a:pPr>
            <a:endParaRPr lang="en-US" sz="2400"/>
          </a:p>
          <a:p>
            <a:pPr marL="0" indent="0">
              <a:buNone/>
            </a:pPr>
            <a:endParaRPr lang="en-GB" sz="2400" b="1"/>
          </a:p>
          <a:p>
            <a:pPr marL="0" indent="0">
              <a:buNone/>
            </a:pPr>
            <a:endParaRPr lang="en-US" sz="2400"/>
          </a:p>
          <a:p>
            <a:pPr marL="0" indent="0">
              <a:buNone/>
            </a:pPr>
            <a:endParaRPr lang="en-US" sz="2400"/>
          </a:p>
        </p:txBody>
      </p:sp>
      <p:sp>
        <p:nvSpPr>
          <p:cNvPr id="4" name="Rectangle 3">
            <a:extLst>
              <a:ext uri="{FF2B5EF4-FFF2-40B4-BE49-F238E27FC236}">
                <a16:creationId xmlns:a16="http://schemas.microsoft.com/office/drawing/2014/main" id="{9E649275-EF6F-9C91-F859-919C2D010F66}"/>
              </a:ext>
            </a:extLst>
          </p:cNvPr>
          <p:cNvSpPr/>
          <p:nvPr/>
        </p:nvSpPr>
        <p:spPr>
          <a:xfrm>
            <a:off x="3497387" y="63741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639326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FD02-7528-D139-D006-A0293CD5E934}"/>
              </a:ext>
            </a:extLst>
          </p:cNvPr>
          <p:cNvSpPr>
            <a:spLocks noGrp="1"/>
          </p:cNvSpPr>
          <p:nvPr>
            <p:ph type="title"/>
          </p:nvPr>
        </p:nvSpPr>
        <p:spPr>
          <a:xfrm>
            <a:off x="1311718" y="157336"/>
            <a:ext cx="11485875" cy="987286"/>
          </a:xfrm>
        </p:spPr>
        <p:txBody>
          <a:bodyPr>
            <a:noAutofit/>
          </a:bodyPr>
          <a:lstStyle/>
          <a:p>
            <a:r>
              <a:rPr lang="en-GB" sz="4800"/>
              <a:t>Tools, Technologies, and Algorithms</a:t>
            </a:r>
            <a:endParaRPr lang="en-US" sz="4800"/>
          </a:p>
        </p:txBody>
      </p:sp>
      <p:graphicFrame>
        <p:nvGraphicFramePr>
          <p:cNvPr id="5" name="Content Placeholder 2">
            <a:extLst>
              <a:ext uri="{FF2B5EF4-FFF2-40B4-BE49-F238E27FC236}">
                <a16:creationId xmlns:a16="http://schemas.microsoft.com/office/drawing/2014/main" id="{235FA204-90B9-238F-D03E-89360289263B}"/>
              </a:ext>
            </a:extLst>
          </p:cNvPr>
          <p:cNvGraphicFramePr>
            <a:graphicFrameLocks noGrp="1"/>
          </p:cNvGraphicFramePr>
          <p:nvPr>
            <p:ph idx="1"/>
            <p:extLst>
              <p:ext uri="{D42A27DB-BD31-4B8C-83A1-F6EECF244321}">
                <p14:modId xmlns:p14="http://schemas.microsoft.com/office/powerpoint/2010/main" val="3946468464"/>
              </p:ext>
            </p:extLst>
          </p:nvPr>
        </p:nvGraphicFramePr>
        <p:xfrm>
          <a:off x="1175881" y="1681116"/>
          <a:ext cx="10018713"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9908ACFC-0E79-37A9-AE8C-B4183B4FEFD4}"/>
              </a:ext>
            </a:extLst>
          </p:cNvPr>
          <p:cNvSpPr/>
          <p:nvPr/>
        </p:nvSpPr>
        <p:spPr>
          <a:xfrm>
            <a:off x="3646474" y="64133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437790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b="1" cap="all">
                <a:solidFill>
                  <a:prstClr val="black"/>
                </a:solidFill>
              </a:rPr>
              <a:t>References</a:t>
            </a:r>
            <a:endParaRPr lang="en-US"/>
          </a:p>
        </p:txBody>
      </p:sp>
      <p:sp>
        <p:nvSpPr>
          <p:cNvPr id="3" name="Content Placeholder 2"/>
          <p:cNvSpPr>
            <a:spLocks noGrp="1"/>
          </p:cNvSpPr>
          <p:nvPr>
            <p:ph idx="1"/>
          </p:nvPr>
        </p:nvSpPr>
        <p:spPr>
          <a:xfrm>
            <a:off x="916022" y="1253331"/>
            <a:ext cx="10515600" cy="4351338"/>
          </a:xfrm>
        </p:spPr>
        <p:txBody>
          <a:bodyPr vert="horz" lIns="91440" tIns="45720" rIns="91440" bIns="45720" rtlCol="0" anchor="t">
            <a:normAutofit/>
          </a:bodyPr>
          <a:lstStyle/>
          <a:p>
            <a:pPr marL="0" indent="0">
              <a:buNone/>
            </a:pPr>
            <a:endParaRPr lang="en-US" sz="1400">
              <a:ea typeface="Calibri" panose="020F0502020204030204"/>
              <a:cs typeface="Calibri" panose="020F0502020204030204"/>
            </a:endParaRPr>
          </a:p>
          <a:p>
            <a:pPr marL="0" indent="0">
              <a:buNone/>
            </a:pPr>
            <a:endParaRPr lang="en-US" sz="1400" dirty="0">
              <a:ea typeface="+mn-lt"/>
              <a:cs typeface="+mn-lt"/>
            </a:endParaRPr>
          </a:p>
          <a:p>
            <a:pPr marL="0" indent="0">
              <a:buNone/>
            </a:pPr>
            <a:r>
              <a:rPr lang="en-US" sz="1400" dirty="0">
                <a:ea typeface="+mn-lt"/>
                <a:cs typeface="+mn-lt"/>
              </a:rPr>
              <a:t>[1]  Li, Y., Liu, X., &amp; Wang, Z. (2023). Unsupervised anomaly detection in network traffic using improved clustering techniques. Journal of Network and Computer Applications, 214, 103620 </a:t>
            </a:r>
            <a:r>
              <a:rPr lang="en-US" sz="1400" dirty="0">
                <a:ea typeface="+mn-lt"/>
                <a:cs typeface="+mn-lt"/>
                <a:hlinkClick r:id="rId2"/>
              </a:rPr>
              <a:t>https://arxiv.org/html/2503.08293v1</a:t>
            </a:r>
            <a:endParaRPr lang="en-US"/>
          </a:p>
          <a:p>
            <a:pPr marL="0" indent="0">
              <a:buNone/>
            </a:pPr>
            <a:r>
              <a:rPr lang="en-US" sz="1400" dirty="0">
                <a:ea typeface="+mn-lt"/>
                <a:cs typeface="+mn-lt"/>
              </a:rPr>
              <a:t>[2] </a:t>
            </a:r>
            <a:r>
              <a:rPr lang="en-US" sz="1400" dirty="0" err="1">
                <a:ea typeface="+mn-lt"/>
                <a:cs typeface="+mn-lt"/>
              </a:rPr>
              <a:t>Aljawarneh</a:t>
            </a:r>
            <a:r>
              <a:rPr lang="en-US" sz="1400" dirty="0">
                <a:ea typeface="+mn-lt"/>
                <a:cs typeface="+mn-lt"/>
              </a:rPr>
              <a:t>, S., </a:t>
            </a:r>
            <a:r>
              <a:rPr lang="en-US" sz="1400" dirty="0" err="1">
                <a:ea typeface="+mn-lt"/>
                <a:cs typeface="+mn-lt"/>
              </a:rPr>
              <a:t>Aldwairi</a:t>
            </a:r>
            <a:r>
              <a:rPr lang="en-US" sz="1400" dirty="0">
                <a:ea typeface="+mn-lt"/>
                <a:cs typeface="+mn-lt"/>
              </a:rPr>
              <a:t>, M., &amp; </a:t>
            </a:r>
            <a:r>
              <a:rPr lang="en-US" sz="1400" dirty="0" err="1">
                <a:ea typeface="+mn-lt"/>
                <a:cs typeface="+mn-lt"/>
              </a:rPr>
              <a:t>Yassein</a:t>
            </a:r>
            <a:r>
              <a:rPr lang="en-US" sz="1400" dirty="0">
                <a:ea typeface="+mn-lt"/>
                <a:cs typeface="+mn-lt"/>
              </a:rPr>
              <a:t>, M. B. (2018). Anomaly-based intrusion detection system through feature selection analysis and building efficient rules using the particle swarm optimization algorithm. Journal of Ambient Intelligence and Humanized Computing, 9(6), 1731-1747. </a:t>
            </a:r>
            <a:r>
              <a:rPr lang="en-US" sz="1400" dirty="0">
                <a:ea typeface="+mn-lt"/>
                <a:cs typeface="+mn-lt"/>
                <a:hlinkClick r:id="rId3"/>
              </a:rPr>
              <a:t>https://www.researchgate.net/publication/315642556_Anomaly-based_intrusion_detection_system_through_feature_selection_analysis_and_building_hybrid_efficient_model</a:t>
            </a:r>
            <a:endParaRPr lang="en-US"/>
          </a:p>
          <a:p>
            <a:pPr marL="0" indent="0">
              <a:buNone/>
            </a:pPr>
            <a:r>
              <a:rPr lang="en-US" sz="1400" dirty="0">
                <a:ea typeface="+mn-lt"/>
                <a:cs typeface="+mn-lt"/>
              </a:rPr>
              <a:t>[3] Bhuyan, M. H., Bhattacharyya, D. K., &amp; Kalita, J. K. (2015). An effective unsupervised network anomaly detection method. International Journal of Communication Systems, 28(13), 2161-2177. </a:t>
            </a:r>
            <a:r>
              <a:rPr lang="en-US" sz="1400" dirty="0">
                <a:ea typeface="+mn-lt"/>
                <a:cs typeface="+mn-lt"/>
                <a:hlinkClick r:id="" action="ppaction://noaction"/>
              </a:rPr>
              <a:t>https://www.researchgate.net/publication/307936101_Network_Anomaly_Detection_A_Machine_Learning_Perspective</a:t>
            </a:r>
            <a:endParaRPr lang="en-US"/>
          </a:p>
          <a:p>
            <a:pPr marL="0" indent="0">
              <a:buNone/>
            </a:pPr>
            <a:r>
              <a:rPr lang="en-US" sz="1400" dirty="0">
                <a:ea typeface="+mn-lt"/>
                <a:cs typeface="+mn-lt"/>
              </a:rPr>
              <a:t>[4] Chandola, V., Banerjee, A., &amp; Kumar, V. (2009). Anomaly detection: A survey. ACM Computing Surveys (CSUR), 41(3), 1-58.</a:t>
            </a:r>
          </a:p>
          <a:p>
            <a:pPr marL="0" indent="0">
              <a:buNone/>
            </a:pPr>
            <a:r>
              <a:rPr lang="en-US" sz="1400" dirty="0">
                <a:ea typeface="+mn-lt"/>
                <a:cs typeface="+mn-lt"/>
                <a:hlinkClick r:id="" action="ppaction://noaction"/>
              </a:rPr>
              <a:t>http://cucis.ece.northwestern.edu/projects/DMS/publications/AnomalyDetection.pdf</a:t>
            </a:r>
          </a:p>
          <a:p>
            <a:pPr marL="0" indent="0">
              <a:buNone/>
            </a:pPr>
            <a:r>
              <a:rPr lang="en-US" sz="1400" dirty="0">
                <a:ea typeface="+mn-lt"/>
                <a:cs typeface="+mn-lt"/>
              </a:rPr>
              <a:t>[6] </a:t>
            </a:r>
            <a:r>
              <a:rPr lang="en-US" sz="1400" dirty="0">
                <a:ea typeface="+mn-lt"/>
                <a:cs typeface="+mn-lt"/>
                <a:hlinkClick r:id="" action="ppaction://noaction"/>
              </a:rPr>
              <a:t>https://www.kaggle.com/datasets/sampadab17/network-intrusion-detection</a:t>
            </a:r>
            <a:endParaRPr lang="en-US" dirty="0">
              <a:ea typeface="Calibri"/>
              <a:cs typeface="Calibri"/>
            </a:endParaRPr>
          </a:p>
          <a:p>
            <a:endParaRPr lang="en-US"/>
          </a:p>
          <a:p>
            <a:endParaRPr lang="en-US"/>
          </a:p>
          <a:p>
            <a:endParaRPr lang="en-US">
              <a:ea typeface="Calibri" panose="020F0502020204030204"/>
              <a:cs typeface="Calibri" panose="020F0502020204030204"/>
            </a:endParaRPr>
          </a:p>
          <a:p>
            <a:endParaRPr lang="en-US"/>
          </a:p>
        </p:txBody>
      </p:sp>
      <p:sp>
        <p:nvSpPr>
          <p:cNvPr id="4" name="Rectangle 3">
            <a:extLst>
              <a:ext uri="{FF2B5EF4-FFF2-40B4-BE49-F238E27FC236}">
                <a16:creationId xmlns:a16="http://schemas.microsoft.com/office/drawing/2014/main" id="{167A7875-9CE8-714C-13A7-C4793461ED8A}"/>
              </a:ext>
            </a:extLst>
          </p:cNvPr>
          <p:cNvSpPr/>
          <p:nvPr/>
        </p:nvSpPr>
        <p:spPr>
          <a:xfrm>
            <a:off x="3457631" y="64133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07681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016D4E-91E0-AA4C-291C-FA535342112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1E4F1-DEDC-FA37-7828-779355EFA12F}"/>
              </a:ext>
            </a:extLst>
          </p:cNvPr>
          <p:cNvSpPr>
            <a:spLocks noGrp="1"/>
          </p:cNvSpPr>
          <p:nvPr>
            <p:ph type="title"/>
          </p:nvPr>
        </p:nvSpPr>
        <p:spPr>
          <a:xfrm>
            <a:off x="323395" y="839552"/>
            <a:ext cx="5425781" cy="984040"/>
          </a:xfrm>
        </p:spPr>
        <p:txBody>
          <a:bodyPr vert="horz" lIns="91440" tIns="45720" rIns="91440" bIns="45720" rtlCol="0" anchor="b">
            <a:normAutofit/>
          </a:bodyPr>
          <a:lstStyle/>
          <a:p>
            <a:r>
              <a:rPr lang="en-US" kern="1200">
                <a:solidFill>
                  <a:schemeClr val="tx1"/>
                </a:solidFill>
                <a:latin typeface="+mj-lt"/>
                <a:ea typeface="+mj-ea"/>
                <a:cs typeface="+mj-cs"/>
              </a:rPr>
              <a:t>Introduction </a:t>
            </a:r>
          </a:p>
        </p:txBody>
      </p:sp>
      <p:sp>
        <p:nvSpPr>
          <p:cNvPr id="3" name="Text Placeholder 2">
            <a:extLst>
              <a:ext uri="{FF2B5EF4-FFF2-40B4-BE49-F238E27FC236}">
                <a16:creationId xmlns:a16="http://schemas.microsoft.com/office/drawing/2014/main" id="{F6EC15BB-7C9D-082F-BC1D-9153F615CFC1}"/>
              </a:ext>
            </a:extLst>
          </p:cNvPr>
          <p:cNvSpPr>
            <a:spLocks noGrp="1"/>
          </p:cNvSpPr>
          <p:nvPr>
            <p:ph type="body" idx="1"/>
          </p:nvPr>
        </p:nvSpPr>
        <p:spPr>
          <a:xfrm>
            <a:off x="335284" y="2109830"/>
            <a:ext cx="6603996" cy="3543972"/>
          </a:xfrm>
        </p:spPr>
        <p:txBody>
          <a:bodyPr vert="horz" lIns="91440" tIns="45720" rIns="91440" bIns="45720" rtlCol="0">
            <a:normAutofit fontScale="85000" lnSpcReduction="10000"/>
          </a:bodyPr>
          <a:lstStyle/>
          <a:p>
            <a:r>
              <a:rPr lang="en-US" kern="1200">
                <a:solidFill>
                  <a:schemeClr val="tx1"/>
                </a:solidFill>
                <a:latin typeface="+mn-lt"/>
                <a:ea typeface="+mn-ea"/>
                <a:cs typeface="+mn-cs"/>
              </a:rPr>
              <a:t>Our research focuses on developing an Advanced Persistent Threat (APT) Detection and Mitigation Framework, addressing the increasing complexity of cyberattacks that bypass traditional security measures. By using machine learning techniques, our solution tackles every stage of the APT lifecycle, including reconnaissance, delivery, exploitation, and execution. Each phase is meticulously analyzed, using innovative approaches such as anomaly-based clustering for early threat detection, BERT models for phishing email identification, and reinforcement learning for dynamic profiling and mitigation. This modular framework offers real-time threat intelligence, adaptability, and proactive defense, ensuring protection against evolving cyber threats.</a:t>
            </a:r>
          </a:p>
          <a:p>
            <a:endParaRPr lang="en-US" kern="1200">
              <a:solidFill>
                <a:schemeClr val="tx1"/>
              </a:solidFill>
              <a:latin typeface="+mn-lt"/>
              <a:ea typeface="+mn-ea"/>
              <a:cs typeface="+mn-cs"/>
            </a:endParaRPr>
          </a:p>
        </p:txBody>
      </p:sp>
      <p:sp>
        <p:nvSpPr>
          <p:cNvPr id="6" name="Freeform: Shape 5">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589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6228DA-1551-9906-1B05-835EAA7840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EEE305-1C1F-395D-2832-4E3D82C9C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2348C9-EB67-777B-B23C-028FB367F63F}"/>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a:t>IT21812330</a:t>
            </a:r>
            <a:r>
              <a:rPr lang="en-US" sz="8000" kern="1200">
                <a:latin typeface="+mj-lt"/>
                <a:ea typeface="+mj-ea"/>
                <a:cs typeface="+mj-cs"/>
              </a:rPr>
              <a:t> |</a:t>
            </a:r>
            <a:r>
              <a:rPr lang="en-US" sz="8000"/>
              <a:t>D.L.K.L</a:t>
            </a:r>
            <a:r>
              <a:rPr lang="en-US" sz="8000" kern="1200">
                <a:latin typeface="+mj-lt"/>
                <a:ea typeface="+mj-ea"/>
                <a:cs typeface="+mj-cs"/>
              </a:rPr>
              <a:t> </a:t>
            </a:r>
            <a:r>
              <a:rPr lang="en-US" sz="8000" err="1"/>
              <a:t>Gangaboda</a:t>
            </a:r>
            <a:endParaRPr lang="en-US" sz="8000" kern="1200" err="1">
              <a:latin typeface="+mj-lt"/>
              <a:ea typeface="Calibri Light"/>
              <a:cs typeface="Calibri Light"/>
            </a:endParaRPr>
          </a:p>
        </p:txBody>
      </p:sp>
      <p:sp>
        <p:nvSpPr>
          <p:cNvPr id="6" name="Text Placeholder 5">
            <a:extLst>
              <a:ext uri="{FF2B5EF4-FFF2-40B4-BE49-F238E27FC236}">
                <a16:creationId xmlns:a16="http://schemas.microsoft.com/office/drawing/2014/main" id="{5559036A-0744-CB6C-5E6D-F7DDCA0F345E}"/>
              </a:ext>
            </a:extLst>
          </p:cNvPr>
          <p:cNvSpPr>
            <a:spLocks noGrp="1"/>
          </p:cNvSpPr>
          <p:nvPr>
            <p:ph type="body" idx="1"/>
          </p:nvPr>
        </p:nvSpPr>
        <p:spPr>
          <a:xfrm>
            <a:off x="7400924" y="4619624"/>
            <a:ext cx="3946779" cy="1038225"/>
          </a:xfrm>
        </p:spPr>
        <p:txBody>
          <a:bodyPr vert="horz" lIns="91440" tIns="45720" rIns="91440" bIns="45720" rtlCol="0" anchor="t">
            <a:normAutofit/>
          </a:bodyPr>
          <a:lstStyle/>
          <a:p>
            <a:r>
              <a:rPr lang="en-US" sz="2100" b="1">
                <a:solidFill>
                  <a:schemeClr val="tx1"/>
                </a:solidFill>
              </a:rPr>
              <a:t>Delivery vector analysis through phishing email detection</a:t>
            </a:r>
            <a:endParaRPr lang="en-US" sz="2100">
              <a:solidFill>
                <a:schemeClr val="tx1"/>
              </a:solidFill>
            </a:endParaRPr>
          </a:p>
          <a:p>
            <a:pPr algn="r"/>
            <a:endParaRPr lang="en-US" sz="2200" b="1" kern="1200">
              <a:solidFill>
                <a:schemeClr val="tx1"/>
              </a:solidFill>
              <a:latin typeface="+mn-lt"/>
              <a:ea typeface="Calibri"/>
              <a:cs typeface="Calibri"/>
            </a:endParaRPr>
          </a:p>
        </p:txBody>
      </p:sp>
      <p:sp>
        <p:nvSpPr>
          <p:cNvPr id="13" name="Rectangle 12">
            <a:extLst>
              <a:ext uri="{FF2B5EF4-FFF2-40B4-BE49-F238E27FC236}">
                <a16:creationId xmlns:a16="http://schemas.microsoft.com/office/drawing/2014/main" id="{798A3662-0856-492A-3152-96631BF6A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A106C93-034E-D16F-D724-3556934DA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1C30788-5FF3-27D4-F9C1-F3DBA21951F1}"/>
              </a:ext>
            </a:extLst>
          </p:cNvPr>
          <p:cNvSpPr/>
          <p:nvPr/>
        </p:nvSpPr>
        <p:spPr>
          <a:xfrm>
            <a:off x="4568825" y="640780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7" name="Picture 6" descr="A person wearing glasses and a blue shirt&#10;&#10;AI-generated content may be incorrect.">
            <a:extLst>
              <a:ext uri="{FF2B5EF4-FFF2-40B4-BE49-F238E27FC236}">
                <a16:creationId xmlns:a16="http://schemas.microsoft.com/office/drawing/2014/main" id="{804F6926-D3F6-5A59-0214-349827F9E8AB}"/>
              </a:ext>
            </a:extLst>
          </p:cNvPr>
          <p:cNvPicPr>
            <a:picLocks noChangeAspect="1"/>
          </p:cNvPicPr>
          <p:nvPr/>
        </p:nvPicPr>
        <p:blipFill>
          <a:blip r:embed="rId2"/>
          <a:stretch>
            <a:fillRect/>
          </a:stretch>
        </p:blipFill>
        <p:spPr>
          <a:xfrm>
            <a:off x="9287382" y="1613647"/>
            <a:ext cx="1779264" cy="23400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119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3767" y="400050"/>
            <a:ext cx="10458450" cy="1647825"/>
          </a:xfrm>
        </p:spPr>
        <p:txBody>
          <a:bodyPr>
            <a:normAutofit fontScale="90000"/>
          </a:bodyPr>
          <a:lstStyle/>
          <a:p>
            <a:r>
              <a:rPr lang="en-US" b="1"/>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762000" y="2438400"/>
            <a:ext cx="10363200" cy="1500187"/>
          </a:xfrm>
        </p:spPr>
        <p:txBody>
          <a:bodyPr>
            <a:normAutofit/>
          </a:bodyPr>
          <a:lstStyle/>
          <a:p>
            <a:pPr algn="ctr"/>
            <a:r>
              <a:rPr lang="en-US" sz="3200">
                <a:solidFill>
                  <a:schemeClr val="tx1"/>
                </a:solidFill>
                <a:latin typeface="Times New Roman" panose="02020603050405020304" pitchFamily="18" charset="0"/>
                <a:cs typeface="Times New Roman" panose="02020603050405020304" pitchFamily="18" charset="0"/>
              </a:rPr>
              <a:t>How can phishing detection models enhance APT delivery phase security?</a:t>
            </a:r>
          </a:p>
        </p:txBody>
      </p:sp>
      <p:sp>
        <p:nvSpPr>
          <p:cNvPr id="4" name="Rectangle 3">
            <a:extLst>
              <a:ext uri="{FF2B5EF4-FFF2-40B4-BE49-F238E27FC236}">
                <a16:creationId xmlns:a16="http://schemas.microsoft.com/office/drawing/2014/main" id="{702B7574-971C-4367-AE92-659BEDEF8BAF}"/>
              </a:ext>
            </a:extLst>
          </p:cNvPr>
          <p:cNvSpPr/>
          <p:nvPr/>
        </p:nvSpPr>
        <p:spPr>
          <a:xfrm>
            <a:off x="3646226" y="640342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b="1">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Cartoon Kids Boy Question Isolated Free PNG Free PNG 24484038 PNG">
            <a:extLst>
              <a:ext uri="{FF2B5EF4-FFF2-40B4-BE49-F238E27FC236}">
                <a16:creationId xmlns:a16="http://schemas.microsoft.com/office/drawing/2014/main" id="{3083A7CA-262C-4DFB-884B-71BBDFB3C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156" y="3189060"/>
            <a:ext cx="3150424" cy="316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882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76B84-23C7-F456-AA13-1A7BD1EAF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D2D46-4F43-6988-A258-B5A708482124}"/>
              </a:ext>
            </a:extLst>
          </p:cNvPr>
          <p:cNvSpPr>
            <a:spLocks noGrp="1"/>
          </p:cNvSpPr>
          <p:nvPr>
            <p:ph type="title"/>
          </p:nvPr>
        </p:nvSpPr>
        <p:spPr/>
        <p:txBody>
          <a:bodyPr>
            <a:normAutofit/>
          </a:bodyPr>
          <a:lstStyle/>
          <a:p>
            <a:r>
              <a:rPr lang="en-GB" sz="6000" b="1"/>
              <a:t>Research Gap</a:t>
            </a:r>
            <a:endParaRPr lang="en-US" sz="6000" b="1"/>
          </a:p>
        </p:txBody>
      </p:sp>
      <p:sp>
        <p:nvSpPr>
          <p:cNvPr id="3" name="Content Placeholder 2">
            <a:extLst>
              <a:ext uri="{FF2B5EF4-FFF2-40B4-BE49-F238E27FC236}">
                <a16:creationId xmlns:a16="http://schemas.microsoft.com/office/drawing/2014/main" id="{4D5A8E33-F4B8-E384-4DE6-62BD4B8D0254}"/>
              </a:ext>
            </a:extLst>
          </p:cNvPr>
          <p:cNvSpPr>
            <a:spLocks noGrp="1"/>
          </p:cNvSpPr>
          <p:nvPr>
            <p:ph idx="1"/>
          </p:nvPr>
        </p:nvSpPr>
        <p:spPr/>
        <p:txBody>
          <a:bodyPr vert="horz" lIns="91440" tIns="45720" rIns="91440" bIns="45720" rtlCol="0" anchor="t">
            <a:normAutofit/>
          </a:bodyPr>
          <a:lstStyle/>
          <a:p>
            <a:pPr marL="0" indent="0" algn="ctr">
              <a:buNone/>
            </a:pPr>
            <a:r>
              <a:rPr lang="en-US">
                <a:ea typeface="+mn-lt"/>
                <a:cs typeface="+mn-lt"/>
              </a:rPr>
              <a:t>Most neural network-based email classification methods are designed for offline batch learning rather than continuous online processing. Existing models often require high computational resources, making them inefficient for real-time deployment in large-scale or </a:t>
            </a:r>
            <a:r>
              <a:rPr lang="en-US" dirty="0">
                <a:ea typeface="+mn-lt"/>
                <a:cs typeface="+mn-lt"/>
              </a:rPr>
              <a:t>resource-limited </a:t>
            </a:r>
            <a:r>
              <a:rPr lang="en-US">
                <a:ea typeface="+mn-lt"/>
                <a:cs typeface="+mn-lt"/>
              </a:rPr>
              <a:t>environments. They also lack mechanisms to adapt to concept drift, where email content and spam tactics evolve over time. Furthermore, limited studies evaluate the balance between efficiency and accuracy when using neural networks for online email classification.</a:t>
            </a:r>
            <a:r>
              <a:rPr lang="en-US" dirty="0">
                <a:ea typeface="+mn-lt"/>
                <a:cs typeface="+mn-lt"/>
              </a:rPr>
              <a:t>so</a:t>
            </a:r>
            <a:r>
              <a:rPr lang="en-US">
                <a:ea typeface="+mn-lt"/>
                <a:cs typeface="+mn-lt"/>
              </a:rPr>
              <a:t> there is a gap in developing</a:t>
            </a:r>
            <a:r>
              <a:rPr lang="en-US" dirty="0">
                <a:ea typeface="+mn-lt"/>
                <a:cs typeface="+mn-lt"/>
              </a:rPr>
              <a:t> </a:t>
            </a:r>
            <a:r>
              <a:rPr lang="en-US">
                <a:ea typeface="+mn-lt"/>
                <a:cs typeface="+mn-lt"/>
              </a:rPr>
              <a:t>efficient neural network approaches for real-time email classification</a:t>
            </a:r>
            <a:endParaRPr lang="en-US" dirty="0">
              <a:ea typeface="Calibri" panose="020F0502020204030204"/>
              <a:cs typeface="Calibri" panose="020F0502020204030204"/>
            </a:endParaRPr>
          </a:p>
          <a:p>
            <a:pPr algn="ctr"/>
            <a:endParaRPr lang="en-GB"/>
          </a:p>
          <a:p>
            <a:endParaRPr lang="en-US"/>
          </a:p>
        </p:txBody>
      </p:sp>
      <p:sp>
        <p:nvSpPr>
          <p:cNvPr id="4" name="Rectangle 3">
            <a:extLst>
              <a:ext uri="{FF2B5EF4-FFF2-40B4-BE49-F238E27FC236}">
                <a16:creationId xmlns:a16="http://schemas.microsoft.com/office/drawing/2014/main" id="{3F3A909B-6C26-B0E9-C551-827F39F948A9}"/>
              </a:ext>
            </a:extLst>
          </p:cNvPr>
          <p:cNvSpPr/>
          <p:nvPr/>
        </p:nvSpPr>
        <p:spPr>
          <a:xfrm>
            <a:off x="374586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66441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A349A-8E7F-74CA-1DCF-48D3122B7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B95B6-FE39-6132-F93B-D591E09066AD}"/>
              </a:ext>
            </a:extLst>
          </p:cNvPr>
          <p:cNvSpPr>
            <a:spLocks noGrp="1"/>
          </p:cNvSpPr>
          <p:nvPr>
            <p:ph type="title"/>
          </p:nvPr>
        </p:nvSpPr>
        <p:spPr>
          <a:xfrm>
            <a:off x="1714120" y="618145"/>
            <a:ext cx="8930747" cy="1272183"/>
          </a:xfrm>
        </p:spPr>
        <p:txBody>
          <a:bodyPr>
            <a:normAutofit/>
          </a:bodyPr>
          <a:lstStyle/>
          <a:p>
            <a:pPr algn="ctr"/>
            <a:r>
              <a:rPr lang="en-US">
                <a:ea typeface="+mj-lt"/>
                <a:cs typeface="+mj-lt"/>
              </a:rPr>
              <a:t>Comparisons</a:t>
            </a:r>
            <a:endParaRPr lang="en-US"/>
          </a:p>
          <a:p>
            <a:endParaRPr lang="en-US"/>
          </a:p>
        </p:txBody>
      </p:sp>
      <p:sp>
        <p:nvSpPr>
          <p:cNvPr id="3" name="Text Placeholder 2">
            <a:extLst>
              <a:ext uri="{FF2B5EF4-FFF2-40B4-BE49-F238E27FC236}">
                <a16:creationId xmlns:a16="http://schemas.microsoft.com/office/drawing/2014/main" id="{A1B1A369-7985-49FD-081B-367AF9800135}"/>
              </a:ext>
            </a:extLst>
          </p:cNvPr>
          <p:cNvSpPr>
            <a:spLocks noGrp="1"/>
          </p:cNvSpPr>
          <p:nvPr>
            <p:ph type="body" idx="1"/>
          </p:nvPr>
        </p:nvSpPr>
        <p:spPr>
          <a:xfrm flipV="1">
            <a:off x="6741506" y="4483896"/>
            <a:ext cx="200405" cy="75771"/>
          </a:xfrm>
        </p:spPr>
        <p:txBody>
          <a:bodyPr>
            <a:normAutofit fontScale="25000" lnSpcReduction="20000"/>
          </a:bodyPr>
          <a:lstStyle/>
          <a:p>
            <a:endParaRPr lang="en-US"/>
          </a:p>
        </p:txBody>
      </p:sp>
      <p:sp>
        <p:nvSpPr>
          <p:cNvPr id="4" name="TextBox 3">
            <a:extLst>
              <a:ext uri="{FF2B5EF4-FFF2-40B4-BE49-F238E27FC236}">
                <a16:creationId xmlns:a16="http://schemas.microsoft.com/office/drawing/2014/main" id="{55654296-08B2-B477-F628-E2A9FF9EEAFC}"/>
              </a:ext>
            </a:extLst>
          </p:cNvPr>
          <p:cNvSpPr txBox="1"/>
          <p:nvPr/>
        </p:nvSpPr>
        <p:spPr>
          <a:xfrm>
            <a:off x="4085544" y="6503926"/>
            <a:ext cx="5236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IT21812330</a:t>
            </a:r>
            <a:r>
              <a:rPr lang="en-US"/>
              <a:t> | D.L.K.L.Gangaboda | R25-037</a:t>
            </a:r>
          </a:p>
        </p:txBody>
      </p:sp>
      <p:graphicFrame>
        <p:nvGraphicFramePr>
          <p:cNvPr id="5" name="Table 4">
            <a:extLst>
              <a:ext uri="{FF2B5EF4-FFF2-40B4-BE49-F238E27FC236}">
                <a16:creationId xmlns:a16="http://schemas.microsoft.com/office/drawing/2014/main" id="{3CF65868-86F4-7CD3-42EA-425D9B4EC054}"/>
              </a:ext>
            </a:extLst>
          </p:cNvPr>
          <p:cNvGraphicFramePr>
            <a:graphicFrameLocks noGrp="1"/>
          </p:cNvGraphicFramePr>
          <p:nvPr>
            <p:extLst>
              <p:ext uri="{D42A27DB-BD31-4B8C-83A1-F6EECF244321}">
                <p14:modId xmlns:p14="http://schemas.microsoft.com/office/powerpoint/2010/main" val="3166045681"/>
              </p:ext>
            </p:extLst>
          </p:nvPr>
        </p:nvGraphicFramePr>
        <p:xfrm>
          <a:off x="616323" y="1355911"/>
          <a:ext cx="10108350" cy="5127893"/>
        </p:xfrm>
        <a:graphic>
          <a:graphicData uri="http://schemas.openxmlformats.org/drawingml/2006/table">
            <a:tbl>
              <a:tblPr firstRow="1" bandRow="1">
                <a:tableStyleId>{5C22544A-7EE6-4342-B048-85BDC9FD1C3A}</a:tableStyleId>
              </a:tblPr>
              <a:tblGrid>
                <a:gridCol w="2072048">
                  <a:extLst>
                    <a:ext uri="{9D8B030D-6E8A-4147-A177-3AD203B41FA5}">
                      <a16:colId xmlns:a16="http://schemas.microsoft.com/office/drawing/2014/main" val="760317108"/>
                    </a:ext>
                  </a:extLst>
                </a:gridCol>
                <a:gridCol w="1973601">
                  <a:extLst>
                    <a:ext uri="{9D8B030D-6E8A-4147-A177-3AD203B41FA5}">
                      <a16:colId xmlns:a16="http://schemas.microsoft.com/office/drawing/2014/main" val="1057137270"/>
                    </a:ext>
                  </a:extLst>
                </a:gridCol>
                <a:gridCol w="2022823">
                  <a:extLst>
                    <a:ext uri="{9D8B030D-6E8A-4147-A177-3AD203B41FA5}">
                      <a16:colId xmlns:a16="http://schemas.microsoft.com/office/drawing/2014/main" val="3775755369"/>
                    </a:ext>
                  </a:extLst>
                </a:gridCol>
                <a:gridCol w="2022823">
                  <a:extLst>
                    <a:ext uri="{9D8B030D-6E8A-4147-A177-3AD203B41FA5}">
                      <a16:colId xmlns:a16="http://schemas.microsoft.com/office/drawing/2014/main" val="1854424233"/>
                    </a:ext>
                  </a:extLst>
                </a:gridCol>
                <a:gridCol w="2017055">
                  <a:extLst>
                    <a:ext uri="{9D8B030D-6E8A-4147-A177-3AD203B41FA5}">
                      <a16:colId xmlns:a16="http://schemas.microsoft.com/office/drawing/2014/main" val="3352292197"/>
                    </a:ext>
                  </a:extLst>
                </a:gridCol>
              </a:tblGrid>
              <a:tr h="1133526">
                <a:tc>
                  <a:txBody>
                    <a:bodyPr/>
                    <a:lstStyle/>
                    <a:p>
                      <a:pPr lvl="0">
                        <a:buNone/>
                      </a:pPr>
                      <a:r>
                        <a:rPr lang="en-US" sz="1800" b="0" i="0" u="none" strike="noStrike" noProof="0">
                          <a:latin typeface="+mn-lt"/>
                        </a:rPr>
                        <a:t>Requirement </a:t>
                      </a: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[1]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[2]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latin typeface="+mn-lt"/>
                        </a:rPr>
                        <a:t>Research </a:t>
                      </a:r>
                      <a:endParaRPr lang="en-US">
                        <a:latin typeface="+mn-lt"/>
                      </a:endParaRPr>
                    </a:p>
                    <a:p>
                      <a:pPr lvl="0" algn="l">
                        <a:lnSpc>
                          <a:spcPct val="100000"/>
                        </a:lnSpc>
                        <a:spcBef>
                          <a:spcPts val="0"/>
                        </a:spcBef>
                        <a:spcAft>
                          <a:spcPts val="0"/>
                        </a:spcAft>
                        <a:buNone/>
                      </a:pPr>
                      <a:r>
                        <a:rPr lang="en-US" sz="1800" b="0" i="0" u="none" strike="noStrike" noProof="0">
                          <a:latin typeface="+mn-lt"/>
                        </a:rPr>
                        <a:t> [3] </a:t>
                      </a:r>
                      <a:endParaRPr lang="en-US">
                        <a:latin typeface="+mn-lt"/>
                      </a:endParaRPr>
                    </a:p>
                    <a:p>
                      <a:pPr lvl="0" algn="l">
                        <a:lnSpc>
                          <a:spcPct val="100000"/>
                        </a:lnSpc>
                        <a:spcBef>
                          <a:spcPts val="0"/>
                        </a:spcBef>
                        <a:spcAft>
                          <a:spcPts val="0"/>
                        </a:spcAft>
                        <a:buNone/>
                      </a:pPr>
                      <a:endParaRPr lang="en-US">
                        <a:latin typeface="+mn-lt"/>
                      </a:endParaRPr>
                    </a:p>
                    <a:p>
                      <a:pPr lvl="0" algn="l">
                        <a:lnSpc>
                          <a:spcPct val="100000"/>
                        </a:lnSpc>
                        <a:spcBef>
                          <a:spcPts val="0"/>
                        </a:spcBef>
                        <a:spcAft>
                          <a:spcPts val="0"/>
                        </a:spcAft>
                        <a:buNone/>
                      </a:pPr>
                      <a:endParaRPr lang="en-US">
                        <a:latin typeface="+mn-lt"/>
                      </a:endParaRPr>
                    </a:p>
                    <a:p>
                      <a:pPr lvl="0">
                        <a:buNone/>
                      </a:pPr>
                      <a:endParaRPr lang="en-US">
                        <a:latin typeface="+mn-lt"/>
                      </a:endParaRPr>
                    </a:p>
                  </a:txBody>
                  <a:tcPr/>
                </a:tc>
                <a:tc>
                  <a:txBody>
                    <a:bodyPr/>
                    <a:lstStyle/>
                    <a:p>
                      <a:pPr lvl="0" algn="l">
                        <a:lnSpc>
                          <a:spcPct val="100000"/>
                        </a:lnSpc>
                        <a:spcBef>
                          <a:spcPts val="0"/>
                        </a:spcBef>
                        <a:spcAft>
                          <a:spcPts val="0"/>
                        </a:spcAft>
                        <a:buNone/>
                      </a:pPr>
                      <a:r>
                        <a:rPr lang="en-US" sz="1800" b="0" i="0" u="none" strike="noStrike" noProof="0">
                          <a:solidFill>
                            <a:srgbClr val="FFFFFF"/>
                          </a:solidFill>
                          <a:latin typeface="Calibri"/>
                        </a:rPr>
                        <a:t>Proposed </a:t>
                      </a:r>
                      <a:endParaRPr lang="en-US" sz="1800" b="1" i="0" u="none" strike="noStrike" noProof="0">
                        <a:solidFill>
                          <a:srgbClr val="FFFFFF"/>
                        </a:solidFill>
                        <a:latin typeface="Calibri"/>
                      </a:endParaRPr>
                    </a:p>
                    <a:p>
                      <a:pPr lvl="0" algn="l">
                        <a:lnSpc>
                          <a:spcPct val="100000"/>
                        </a:lnSpc>
                        <a:spcBef>
                          <a:spcPts val="0"/>
                        </a:spcBef>
                        <a:spcAft>
                          <a:spcPts val="0"/>
                        </a:spcAft>
                        <a:buNone/>
                      </a:pPr>
                      <a:r>
                        <a:rPr lang="en-US" sz="1800" b="0" i="0" u="none" strike="noStrike" noProof="0">
                          <a:solidFill>
                            <a:srgbClr val="FFFFFF"/>
                          </a:solidFill>
                          <a:latin typeface="Calibri"/>
                        </a:rPr>
                        <a:t>System </a:t>
                      </a:r>
                      <a:endParaRPr lang="en-US"/>
                    </a:p>
                  </a:txBody>
                  <a:tcPr/>
                </a:tc>
                <a:extLst>
                  <a:ext uri="{0D108BD9-81ED-4DB2-BD59-A6C34878D82A}">
                    <a16:rowId xmlns:a16="http://schemas.microsoft.com/office/drawing/2014/main" val="870418763"/>
                  </a:ext>
                </a:extLst>
              </a:tr>
              <a:tr h="709779">
                <a:tc>
                  <a:txBody>
                    <a:bodyPr/>
                    <a:lstStyle/>
                    <a:p>
                      <a:pPr lvl="0">
                        <a:buNone/>
                      </a:pPr>
                      <a:r>
                        <a:rPr lang="en-US" sz="1800" b="0" i="0" u="none" strike="noStrike" noProof="0"/>
                        <a:t>Adaptability to evolving phishing techniques</a:t>
                      </a:r>
                      <a:endParaRPr lang="en-US"/>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3273246370"/>
                  </a:ext>
                </a:extLst>
              </a:tr>
              <a:tr h="709779">
                <a:tc>
                  <a:txBody>
                    <a:bodyPr/>
                    <a:lstStyle/>
                    <a:p>
                      <a:pPr lvl="0">
                        <a:buNone/>
                      </a:pPr>
                      <a:r>
                        <a:rPr lang="en-US" sz="1800" b="0" i="0" u="none" strike="noStrike" noProof="0"/>
                        <a:t>Use of both text and metadata features</a:t>
                      </a:r>
                      <a:endParaRPr lang="en-US"/>
                    </a:p>
                  </a:txBody>
                  <a:tcPr/>
                </a:tc>
                <a:tc>
                  <a:txBody>
                    <a:bodyPr/>
                    <a:lstStyle/>
                    <a:p>
                      <a:pPr algn="ctr"/>
                      <a:endParaRPr lang="en-US">
                        <a:latin typeface="+mn-lt"/>
                      </a:endParaRPr>
                    </a:p>
                  </a:txBody>
                  <a:tcPr/>
                </a:tc>
                <a:tc>
                  <a:txBody>
                    <a:bodyPr/>
                    <a:lstStyle/>
                    <a:p>
                      <a:pPr lvl="0">
                        <a:buNone/>
                      </a:pPr>
                      <a:endParaRPr lang="en-US" sz="1800" b="0" i="0" u="none" strike="noStrike" noProof="0"/>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1817974159"/>
                  </a:ext>
                </a:extLst>
              </a:tr>
              <a:tr h="921653">
                <a:tc>
                  <a:txBody>
                    <a:bodyPr/>
                    <a:lstStyle/>
                    <a:p>
                      <a:pPr lvl="0">
                        <a:buNone/>
                      </a:pPr>
                      <a:r>
                        <a:rPr lang="en-US" sz="1800" b="0" i="0" u="none" strike="noStrike" noProof="0" err="1"/>
                        <a:t>Nueral</a:t>
                      </a:r>
                      <a:r>
                        <a:rPr lang="en-US" sz="1800" b="0" i="0" u="none" strike="noStrike" noProof="0"/>
                        <a:t> network based ML Model (</a:t>
                      </a:r>
                      <a:r>
                        <a:rPr lang="en-US" sz="1800" b="0" i="0" u="none" strike="noStrike" noProof="0" err="1"/>
                        <a:t>BiLSTM</a:t>
                      </a:r>
                      <a:r>
                        <a:rPr lang="en-US" sz="1800" b="0" i="0" u="none" strike="noStrike" noProof="0"/>
                        <a:t>/CNN/BERT)</a:t>
                      </a:r>
                      <a:endParaRPr lang="en-US"/>
                    </a:p>
                  </a:txBody>
                  <a:tcPr/>
                </a:tc>
                <a:tc>
                  <a:txBody>
                    <a:bodyPr/>
                    <a:lstStyle/>
                    <a:p>
                      <a:pPr lvl="0" algn="ctr">
                        <a:buNone/>
                      </a:pPr>
                      <a:r>
                        <a:rPr lang="en-US" sz="1800" b="0" i="0" u="none" strike="noStrike" noProof="0"/>
                        <a:t>Bert model</a:t>
                      </a:r>
                      <a:endParaRPr lang="en-US"/>
                    </a:p>
                  </a:txBody>
                  <a:tcPr/>
                </a:tc>
                <a:tc>
                  <a:txBody>
                    <a:bodyPr/>
                    <a:lstStyle/>
                    <a:p>
                      <a:pPr lvl="0">
                        <a:buNone/>
                      </a:pPr>
                      <a:r>
                        <a:rPr lang="en-US" sz="1800" b="0" i="0" u="none" strike="noStrike" noProof="0">
                          <a:solidFill>
                            <a:srgbClr val="000000"/>
                          </a:solidFill>
                          <a:latin typeface="Calibri"/>
                        </a:rPr>
                        <a:t>NLP/KNN Model</a:t>
                      </a:r>
                      <a:endParaRPr lang="en-US">
                        <a:latin typeface="+mn-lt"/>
                      </a:endParaRPr>
                    </a:p>
                  </a:txBody>
                  <a:tcPr/>
                </a:tc>
                <a:tc>
                  <a:txBody>
                    <a:bodyPr/>
                    <a:lstStyle/>
                    <a:p>
                      <a:pPr lvl="0" algn="ctr">
                        <a:buNone/>
                      </a:pPr>
                      <a:r>
                        <a:rPr lang="en-US">
                          <a:latin typeface="+mn-lt"/>
                        </a:rPr>
                        <a:t>LLM/Bert Model</a:t>
                      </a:r>
                    </a:p>
                  </a:txBody>
                  <a:tcPr/>
                </a:tc>
                <a:tc>
                  <a:txBody>
                    <a:bodyPr/>
                    <a:lstStyle/>
                    <a:p>
                      <a:pPr lvl="0">
                        <a:buNone/>
                      </a:pPr>
                      <a:endParaRPr lang="en-US">
                        <a:latin typeface="+mn-lt"/>
                      </a:endParaRPr>
                    </a:p>
                  </a:txBody>
                  <a:tcPr/>
                </a:tc>
                <a:extLst>
                  <a:ext uri="{0D108BD9-81ED-4DB2-BD59-A6C34878D82A}">
                    <a16:rowId xmlns:a16="http://schemas.microsoft.com/office/drawing/2014/main" val="2418330111"/>
                  </a:ext>
                </a:extLst>
              </a:tr>
              <a:tr h="720372">
                <a:tc>
                  <a:txBody>
                    <a:bodyPr/>
                    <a:lstStyle/>
                    <a:p>
                      <a:pPr lvl="0">
                        <a:buNone/>
                      </a:pPr>
                      <a:r>
                        <a:rPr lang="en-US" sz="1800" b="0" i="0" u="none" strike="noStrike" noProof="0"/>
                        <a:t>Continuous self-retraining on new phishing samples</a:t>
                      </a:r>
                      <a:endParaRPr lang="en-US"/>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819751655"/>
                  </a:ext>
                </a:extLst>
              </a:tr>
            </a:tbl>
          </a:graphicData>
        </a:graphic>
      </p:graphicFrame>
      <p:pic>
        <p:nvPicPr>
          <p:cNvPr id="6" name="Picture 5" descr="A green check mark on a black background&#10;&#10;AI-generated content may be incorrect.">
            <a:extLst>
              <a:ext uri="{FF2B5EF4-FFF2-40B4-BE49-F238E27FC236}">
                <a16:creationId xmlns:a16="http://schemas.microsoft.com/office/drawing/2014/main" id="{5010006C-C141-47CC-E845-DD94A333FE64}"/>
              </a:ext>
            </a:extLst>
          </p:cNvPr>
          <p:cNvPicPr>
            <a:picLocks noChangeAspect="1"/>
          </p:cNvPicPr>
          <p:nvPr/>
        </p:nvPicPr>
        <p:blipFill>
          <a:blip r:embed="rId2"/>
          <a:stretch>
            <a:fillRect/>
          </a:stretch>
        </p:blipFill>
        <p:spPr>
          <a:xfrm>
            <a:off x="9456665" y="2891731"/>
            <a:ext cx="579665" cy="404133"/>
          </a:xfrm>
          <a:prstGeom prst="rect">
            <a:avLst/>
          </a:prstGeom>
        </p:spPr>
      </p:pic>
      <p:pic>
        <p:nvPicPr>
          <p:cNvPr id="7" name="Picture 6" descr="A green check mark on a black background&#10;&#10;AI-generated content may be incorrect.">
            <a:extLst>
              <a:ext uri="{FF2B5EF4-FFF2-40B4-BE49-F238E27FC236}">
                <a16:creationId xmlns:a16="http://schemas.microsoft.com/office/drawing/2014/main" id="{83E3D77D-5A7D-D97F-E44B-A7A5E5C71027}"/>
              </a:ext>
            </a:extLst>
          </p:cNvPr>
          <p:cNvPicPr>
            <a:picLocks noChangeAspect="1"/>
          </p:cNvPicPr>
          <p:nvPr/>
        </p:nvPicPr>
        <p:blipFill>
          <a:blip r:embed="rId2"/>
          <a:stretch>
            <a:fillRect/>
          </a:stretch>
        </p:blipFill>
        <p:spPr>
          <a:xfrm>
            <a:off x="9456663" y="3938693"/>
            <a:ext cx="579665" cy="404133"/>
          </a:xfrm>
          <a:prstGeom prst="rect">
            <a:avLst/>
          </a:prstGeom>
        </p:spPr>
      </p:pic>
      <p:pic>
        <p:nvPicPr>
          <p:cNvPr id="8" name="Picture 7" descr="A green check mark on a black background&#10;&#10;AI-generated content may be incorrect.">
            <a:extLst>
              <a:ext uri="{FF2B5EF4-FFF2-40B4-BE49-F238E27FC236}">
                <a16:creationId xmlns:a16="http://schemas.microsoft.com/office/drawing/2014/main" id="{E89CEB32-711B-C9D8-D8A6-483E4974B469}"/>
              </a:ext>
            </a:extLst>
          </p:cNvPr>
          <p:cNvPicPr>
            <a:picLocks noChangeAspect="1"/>
          </p:cNvPicPr>
          <p:nvPr/>
        </p:nvPicPr>
        <p:blipFill>
          <a:blip r:embed="rId2"/>
          <a:stretch>
            <a:fillRect/>
          </a:stretch>
        </p:blipFill>
        <p:spPr>
          <a:xfrm>
            <a:off x="9456664" y="4937497"/>
            <a:ext cx="579665" cy="404133"/>
          </a:xfrm>
          <a:prstGeom prst="rect">
            <a:avLst/>
          </a:prstGeom>
        </p:spPr>
      </p:pic>
      <p:pic>
        <p:nvPicPr>
          <p:cNvPr id="9" name="Picture 8" descr="A green check mark on a black background&#10;&#10;AI-generated content may be incorrect.">
            <a:extLst>
              <a:ext uri="{FF2B5EF4-FFF2-40B4-BE49-F238E27FC236}">
                <a16:creationId xmlns:a16="http://schemas.microsoft.com/office/drawing/2014/main" id="{FA75CDD6-BFDD-FC11-B694-9EC6180716AF}"/>
              </a:ext>
            </a:extLst>
          </p:cNvPr>
          <p:cNvPicPr>
            <a:picLocks noChangeAspect="1"/>
          </p:cNvPicPr>
          <p:nvPr/>
        </p:nvPicPr>
        <p:blipFill>
          <a:blip r:embed="rId2"/>
          <a:stretch>
            <a:fillRect/>
          </a:stretch>
        </p:blipFill>
        <p:spPr>
          <a:xfrm>
            <a:off x="9456664" y="5885296"/>
            <a:ext cx="579665" cy="404133"/>
          </a:xfrm>
          <a:prstGeom prst="rect">
            <a:avLst/>
          </a:prstGeom>
        </p:spPr>
      </p:pic>
      <p:pic>
        <p:nvPicPr>
          <p:cNvPr id="10" name="Picture 9" descr="A red x on a black background&#10;&#10;AI-generated content may be incorrect.">
            <a:extLst>
              <a:ext uri="{FF2B5EF4-FFF2-40B4-BE49-F238E27FC236}">
                <a16:creationId xmlns:a16="http://schemas.microsoft.com/office/drawing/2014/main" id="{F0C8D301-E220-1ED8-3CA3-E9D29564D632}"/>
              </a:ext>
            </a:extLst>
          </p:cNvPr>
          <p:cNvPicPr>
            <a:picLocks noChangeAspect="1"/>
          </p:cNvPicPr>
          <p:nvPr/>
        </p:nvPicPr>
        <p:blipFill>
          <a:blip r:embed="rId3"/>
          <a:stretch>
            <a:fillRect/>
          </a:stretch>
        </p:blipFill>
        <p:spPr>
          <a:xfrm>
            <a:off x="3314139" y="2839222"/>
            <a:ext cx="491218" cy="512991"/>
          </a:xfrm>
          <a:prstGeom prst="rect">
            <a:avLst/>
          </a:prstGeom>
        </p:spPr>
      </p:pic>
      <p:pic>
        <p:nvPicPr>
          <p:cNvPr id="11" name="Picture 10" descr="A red x on a black background&#10;&#10;AI-generated content may be incorrect.">
            <a:extLst>
              <a:ext uri="{FF2B5EF4-FFF2-40B4-BE49-F238E27FC236}">
                <a16:creationId xmlns:a16="http://schemas.microsoft.com/office/drawing/2014/main" id="{F4DE8322-CEDD-0B11-40E4-B6EC9C166B94}"/>
              </a:ext>
            </a:extLst>
          </p:cNvPr>
          <p:cNvPicPr>
            <a:picLocks noChangeAspect="1"/>
          </p:cNvPicPr>
          <p:nvPr/>
        </p:nvPicPr>
        <p:blipFill>
          <a:blip r:embed="rId3"/>
          <a:stretch>
            <a:fillRect/>
          </a:stretch>
        </p:blipFill>
        <p:spPr>
          <a:xfrm>
            <a:off x="7420117" y="2934087"/>
            <a:ext cx="491218" cy="512991"/>
          </a:xfrm>
          <a:prstGeom prst="rect">
            <a:avLst/>
          </a:prstGeom>
        </p:spPr>
      </p:pic>
      <p:pic>
        <p:nvPicPr>
          <p:cNvPr id="21" name="Picture 20" descr="A red x on a black background&#10;&#10;AI-generated content may be incorrect.">
            <a:extLst>
              <a:ext uri="{FF2B5EF4-FFF2-40B4-BE49-F238E27FC236}">
                <a16:creationId xmlns:a16="http://schemas.microsoft.com/office/drawing/2014/main" id="{7651E61C-29B7-F08B-E464-F51CD2580274}"/>
              </a:ext>
            </a:extLst>
          </p:cNvPr>
          <p:cNvPicPr>
            <a:picLocks noChangeAspect="1"/>
          </p:cNvPicPr>
          <p:nvPr/>
        </p:nvPicPr>
        <p:blipFill>
          <a:blip r:embed="rId3"/>
          <a:stretch>
            <a:fillRect/>
          </a:stretch>
        </p:blipFill>
        <p:spPr>
          <a:xfrm>
            <a:off x="3313556" y="5943278"/>
            <a:ext cx="491218" cy="512991"/>
          </a:xfrm>
          <a:prstGeom prst="rect">
            <a:avLst/>
          </a:prstGeom>
        </p:spPr>
      </p:pic>
      <p:pic>
        <p:nvPicPr>
          <p:cNvPr id="22" name="Picture 21" descr="A red x on a black background&#10;&#10;AI-generated content may be incorrect.">
            <a:extLst>
              <a:ext uri="{FF2B5EF4-FFF2-40B4-BE49-F238E27FC236}">
                <a16:creationId xmlns:a16="http://schemas.microsoft.com/office/drawing/2014/main" id="{B2370341-AD1B-76C0-6F11-86EDBA1FE280}"/>
              </a:ext>
            </a:extLst>
          </p:cNvPr>
          <p:cNvPicPr>
            <a:picLocks noChangeAspect="1"/>
          </p:cNvPicPr>
          <p:nvPr/>
        </p:nvPicPr>
        <p:blipFill>
          <a:blip r:embed="rId3"/>
          <a:stretch>
            <a:fillRect/>
          </a:stretch>
        </p:blipFill>
        <p:spPr>
          <a:xfrm>
            <a:off x="5416766" y="5881527"/>
            <a:ext cx="491218" cy="512991"/>
          </a:xfrm>
          <a:prstGeom prst="rect">
            <a:avLst/>
          </a:prstGeom>
        </p:spPr>
      </p:pic>
      <p:pic>
        <p:nvPicPr>
          <p:cNvPr id="23" name="Picture 22" descr="A red x on a black background&#10;&#10;AI-generated content may be incorrect.">
            <a:extLst>
              <a:ext uri="{FF2B5EF4-FFF2-40B4-BE49-F238E27FC236}">
                <a16:creationId xmlns:a16="http://schemas.microsoft.com/office/drawing/2014/main" id="{619C0B57-5629-1E12-0F43-138F058F32CD}"/>
              </a:ext>
            </a:extLst>
          </p:cNvPr>
          <p:cNvPicPr>
            <a:picLocks noChangeAspect="1"/>
          </p:cNvPicPr>
          <p:nvPr/>
        </p:nvPicPr>
        <p:blipFill>
          <a:blip r:embed="rId3"/>
          <a:stretch>
            <a:fillRect/>
          </a:stretch>
        </p:blipFill>
        <p:spPr>
          <a:xfrm>
            <a:off x="7509028" y="5940789"/>
            <a:ext cx="491218" cy="512991"/>
          </a:xfrm>
          <a:prstGeom prst="rect">
            <a:avLst/>
          </a:prstGeom>
        </p:spPr>
      </p:pic>
      <p:pic>
        <p:nvPicPr>
          <p:cNvPr id="24" name="Picture 23" descr="A green check mark on a black background&#10;&#10;AI-generated content may be incorrect.">
            <a:extLst>
              <a:ext uri="{FF2B5EF4-FFF2-40B4-BE49-F238E27FC236}">
                <a16:creationId xmlns:a16="http://schemas.microsoft.com/office/drawing/2014/main" id="{2D8D2074-058E-3BA5-E458-C7196142BEEB}"/>
              </a:ext>
            </a:extLst>
          </p:cNvPr>
          <p:cNvPicPr>
            <a:picLocks noChangeAspect="1"/>
          </p:cNvPicPr>
          <p:nvPr/>
        </p:nvPicPr>
        <p:blipFill>
          <a:blip r:embed="rId4"/>
          <a:stretch>
            <a:fillRect/>
          </a:stretch>
        </p:blipFill>
        <p:spPr>
          <a:xfrm>
            <a:off x="7422981" y="4942069"/>
            <a:ext cx="581025" cy="419100"/>
          </a:xfrm>
          <a:prstGeom prst="rect">
            <a:avLst/>
          </a:prstGeom>
        </p:spPr>
      </p:pic>
      <p:pic>
        <p:nvPicPr>
          <p:cNvPr id="26" name="Picture 25" descr="A green check mark on a black background&#10;&#10;AI-generated content may be incorrect.">
            <a:extLst>
              <a:ext uri="{FF2B5EF4-FFF2-40B4-BE49-F238E27FC236}">
                <a16:creationId xmlns:a16="http://schemas.microsoft.com/office/drawing/2014/main" id="{25D90DED-C5E0-AA36-0C26-E6C4C7EBB5C8}"/>
              </a:ext>
            </a:extLst>
          </p:cNvPr>
          <p:cNvPicPr>
            <a:picLocks noChangeAspect="1"/>
          </p:cNvPicPr>
          <p:nvPr/>
        </p:nvPicPr>
        <p:blipFill>
          <a:blip r:embed="rId4"/>
          <a:stretch>
            <a:fillRect/>
          </a:stretch>
        </p:blipFill>
        <p:spPr>
          <a:xfrm>
            <a:off x="3264906" y="3944864"/>
            <a:ext cx="581025" cy="419100"/>
          </a:xfrm>
          <a:prstGeom prst="rect">
            <a:avLst/>
          </a:prstGeom>
        </p:spPr>
      </p:pic>
      <p:pic>
        <p:nvPicPr>
          <p:cNvPr id="27" name="Picture 26" descr="A green check mark on a black background&#10;&#10;AI-generated content may be incorrect.">
            <a:extLst>
              <a:ext uri="{FF2B5EF4-FFF2-40B4-BE49-F238E27FC236}">
                <a16:creationId xmlns:a16="http://schemas.microsoft.com/office/drawing/2014/main" id="{E962A873-9977-BE31-E89F-7D669E150F73}"/>
              </a:ext>
            </a:extLst>
          </p:cNvPr>
          <p:cNvPicPr>
            <a:picLocks noChangeAspect="1"/>
          </p:cNvPicPr>
          <p:nvPr/>
        </p:nvPicPr>
        <p:blipFill>
          <a:blip r:embed="rId4"/>
          <a:stretch>
            <a:fillRect/>
          </a:stretch>
        </p:blipFill>
        <p:spPr>
          <a:xfrm>
            <a:off x="5373450" y="3926136"/>
            <a:ext cx="581025" cy="419100"/>
          </a:xfrm>
          <a:prstGeom prst="rect">
            <a:avLst/>
          </a:prstGeom>
        </p:spPr>
      </p:pic>
      <p:pic>
        <p:nvPicPr>
          <p:cNvPr id="12" name="Picture 11" descr="A green check mark on a black background&#10;&#10;AI-generated content may be incorrect.">
            <a:extLst>
              <a:ext uri="{FF2B5EF4-FFF2-40B4-BE49-F238E27FC236}">
                <a16:creationId xmlns:a16="http://schemas.microsoft.com/office/drawing/2014/main" id="{80A4BE5A-AF72-0FC3-1B50-9ECE3FD7DA95}"/>
              </a:ext>
            </a:extLst>
          </p:cNvPr>
          <p:cNvPicPr>
            <a:picLocks noChangeAspect="1"/>
          </p:cNvPicPr>
          <p:nvPr/>
        </p:nvPicPr>
        <p:blipFill>
          <a:blip r:embed="rId4"/>
          <a:stretch>
            <a:fillRect/>
          </a:stretch>
        </p:blipFill>
        <p:spPr>
          <a:xfrm>
            <a:off x="7425047" y="3937341"/>
            <a:ext cx="581025" cy="419100"/>
          </a:xfrm>
          <a:prstGeom prst="rect">
            <a:avLst/>
          </a:prstGeom>
        </p:spPr>
      </p:pic>
      <p:pic>
        <p:nvPicPr>
          <p:cNvPr id="13" name="Picture 12" descr="A green check mark on a black background&#10;&#10;AI-generated content may be incorrect.">
            <a:extLst>
              <a:ext uri="{FF2B5EF4-FFF2-40B4-BE49-F238E27FC236}">
                <a16:creationId xmlns:a16="http://schemas.microsoft.com/office/drawing/2014/main" id="{AC57E648-D536-DBBE-80A9-D3B3DD4AF8D4}"/>
              </a:ext>
            </a:extLst>
          </p:cNvPr>
          <p:cNvPicPr>
            <a:picLocks noChangeAspect="1"/>
          </p:cNvPicPr>
          <p:nvPr/>
        </p:nvPicPr>
        <p:blipFill>
          <a:blip r:embed="rId4"/>
          <a:stretch>
            <a:fillRect/>
          </a:stretch>
        </p:blipFill>
        <p:spPr>
          <a:xfrm>
            <a:off x="3268892" y="4939423"/>
            <a:ext cx="581025" cy="419100"/>
          </a:xfrm>
          <a:prstGeom prst="rect">
            <a:avLst/>
          </a:prstGeom>
        </p:spPr>
      </p:pic>
      <p:pic>
        <p:nvPicPr>
          <p:cNvPr id="15" name="Picture 14" descr="A green check mark on a black background&#10;&#10;AI-generated content may be incorrect.">
            <a:extLst>
              <a:ext uri="{FF2B5EF4-FFF2-40B4-BE49-F238E27FC236}">
                <a16:creationId xmlns:a16="http://schemas.microsoft.com/office/drawing/2014/main" id="{511B15D2-9899-CDD9-2EAC-0641EEECAEE7}"/>
              </a:ext>
            </a:extLst>
          </p:cNvPr>
          <p:cNvPicPr>
            <a:picLocks noChangeAspect="1"/>
          </p:cNvPicPr>
          <p:nvPr/>
        </p:nvPicPr>
        <p:blipFill>
          <a:blip r:embed="rId4"/>
          <a:stretch>
            <a:fillRect/>
          </a:stretch>
        </p:blipFill>
        <p:spPr>
          <a:xfrm>
            <a:off x="5373449" y="4939423"/>
            <a:ext cx="581025" cy="419100"/>
          </a:xfrm>
          <a:prstGeom prst="rect">
            <a:avLst/>
          </a:prstGeom>
        </p:spPr>
      </p:pic>
      <p:pic>
        <p:nvPicPr>
          <p:cNvPr id="14" name="Picture 13" descr="A red x on a black background&#10;&#10;AI-generated content may be incorrect.">
            <a:extLst>
              <a:ext uri="{FF2B5EF4-FFF2-40B4-BE49-F238E27FC236}">
                <a16:creationId xmlns:a16="http://schemas.microsoft.com/office/drawing/2014/main" id="{03695E07-CE36-13FC-8088-964F2DA71EDF}"/>
              </a:ext>
            </a:extLst>
          </p:cNvPr>
          <p:cNvPicPr>
            <a:picLocks noChangeAspect="1"/>
          </p:cNvPicPr>
          <p:nvPr/>
        </p:nvPicPr>
        <p:blipFill>
          <a:blip r:embed="rId3"/>
          <a:stretch>
            <a:fillRect/>
          </a:stretch>
        </p:blipFill>
        <p:spPr>
          <a:xfrm>
            <a:off x="5369440" y="2934086"/>
            <a:ext cx="491218" cy="512991"/>
          </a:xfrm>
          <a:prstGeom prst="rect">
            <a:avLst/>
          </a:prstGeom>
        </p:spPr>
      </p:pic>
    </p:spTree>
    <p:extLst>
      <p:ext uri="{BB962C8B-B14F-4D97-AF65-F5344CB8AC3E}">
        <p14:creationId xmlns:p14="http://schemas.microsoft.com/office/powerpoint/2010/main" val="4272593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6F0D-AD8C-5F8E-33F9-190265577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823BE-BB14-6266-E88D-BBCFF0B7CB69}"/>
              </a:ext>
            </a:extLst>
          </p:cNvPr>
          <p:cNvSpPr>
            <a:spLocks noGrp="1"/>
          </p:cNvSpPr>
          <p:nvPr>
            <p:ph type="title"/>
          </p:nvPr>
        </p:nvSpPr>
        <p:spPr/>
        <p:txBody>
          <a:bodyPr>
            <a:normAutofit/>
          </a:bodyPr>
          <a:lstStyle/>
          <a:p>
            <a:r>
              <a:rPr lang="en-GB" sz="6000" b="1">
                <a:ea typeface="+mj-lt"/>
                <a:cs typeface="+mj-lt"/>
              </a:rPr>
              <a:t>Comparisons</a:t>
            </a:r>
            <a:endParaRPr lang="en-US" b="1"/>
          </a:p>
        </p:txBody>
      </p:sp>
      <p:sp>
        <p:nvSpPr>
          <p:cNvPr id="3" name="Content Placeholder 2">
            <a:extLst>
              <a:ext uri="{FF2B5EF4-FFF2-40B4-BE49-F238E27FC236}">
                <a16:creationId xmlns:a16="http://schemas.microsoft.com/office/drawing/2014/main" id="{D4C85E2B-501A-F890-04A3-6660A7B0AC60}"/>
              </a:ext>
            </a:extLst>
          </p:cNvPr>
          <p:cNvSpPr>
            <a:spLocks noGrp="1"/>
          </p:cNvSpPr>
          <p:nvPr>
            <p:ph idx="1"/>
          </p:nvPr>
        </p:nvSpPr>
        <p:spPr/>
        <p:txBody>
          <a:bodyPr vert="horz" lIns="91440" tIns="45720" rIns="91440" bIns="45720" rtlCol="0" anchor="t">
            <a:normAutofit/>
          </a:bodyPr>
          <a:lstStyle/>
          <a:p>
            <a:pPr marL="0" indent="0" algn="ctr">
              <a:buNone/>
            </a:pPr>
            <a:endParaRPr lang="en-US"/>
          </a:p>
          <a:p>
            <a:r>
              <a:rPr lang="en-GB">
                <a:ea typeface="Calibri" panose="020F0502020204030204"/>
                <a:cs typeface="Calibri" panose="020F0502020204030204"/>
              </a:rPr>
              <a:t>Research 1 - </a:t>
            </a:r>
            <a:r>
              <a:rPr lang="en-GB">
                <a:ea typeface="+mn-lt"/>
                <a:cs typeface="+mn-lt"/>
              </a:rPr>
              <a:t>https://www.researchgate.net/publication/393016953_Phishing_Email_Detection_Using_Natural_Language_Processing_Techniques</a:t>
            </a:r>
          </a:p>
          <a:p>
            <a:r>
              <a:rPr lang="en-GB">
                <a:ea typeface="+mn-lt"/>
                <a:cs typeface="+mn-lt"/>
              </a:rPr>
              <a:t>Research</a:t>
            </a:r>
            <a:r>
              <a:rPr lang="en-GB">
                <a:ea typeface="Calibri"/>
                <a:cs typeface="Calibri"/>
              </a:rPr>
              <a:t> 2 -   https</a:t>
            </a:r>
            <a:r>
              <a:rPr lang="en-GB">
                <a:ea typeface="+mn-lt"/>
                <a:cs typeface="+mn-lt"/>
              </a:rPr>
              <a:t>://www.researchgate.net/publication/394957104_Features_Analysis_of_all_Email_Components_for_Phishing_Detection</a:t>
            </a:r>
          </a:p>
          <a:p>
            <a:r>
              <a:rPr lang="en-GB">
                <a:ea typeface="Calibri"/>
                <a:cs typeface="Calibri"/>
              </a:rPr>
              <a:t>Research 3 - </a:t>
            </a:r>
            <a:r>
              <a:rPr lang="en-GB">
                <a:ea typeface="+mn-lt"/>
                <a:cs typeface="+mn-lt"/>
              </a:rPr>
              <a:t>https://www.researchgate.net/publication/332593353_PhAttApp_A_Phishing_Attack_Detection_Application</a:t>
            </a:r>
          </a:p>
          <a:p>
            <a:endParaRPr lang="en-GB">
              <a:ea typeface="Calibri"/>
              <a:cs typeface="Calibri"/>
            </a:endParaRPr>
          </a:p>
          <a:p>
            <a:endParaRPr lang="en-US">
              <a:ea typeface="Calibri" panose="020F0502020204030204"/>
              <a:cs typeface="Calibri" panose="020F0502020204030204"/>
            </a:endParaRPr>
          </a:p>
        </p:txBody>
      </p:sp>
      <p:sp>
        <p:nvSpPr>
          <p:cNvPr id="4" name="Rectangle 3">
            <a:extLst>
              <a:ext uri="{FF2B5EF4-FFF2-40B4-BE49-F238E27FC236}">
                <a16:creationId xmlns:a16="http://schemas.microsoft.com/office/drawing/2014/main" id="{9A6D956B-CDF8-2CA6-239B-6B2BC7373EB4}"/>
              </a:ext>
            </a:extLst>
          </p:cNvPr>
          <p:cNvSpPr/>
          <p:nvPr/>
        </p:nvSpPr>
        <p:spPr>
          <a:xfrm>
            <a:off x="374586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05161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US" sz="6000" b="1"/>
              <a:t>Objectives</a:t>
            </a:r>
            <a:br>
              <a:rPr lang="en-US"/>
            </a:b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9023" y="1094019"/>
            <a:ext cx="11671864" cy="5407519"/>
          </a:xfrm>
        </p:spPr>
        <p:txBody>
          <a:bodyPr vert="horz" lIns="91440" tIns="45720" rIns="91440" bIns="45720" rtlCol="0" anchor="t">
            <a:normAutofit fontScale="92500" lnSpcReduction="20000"/>
          </a:bodyPr>
          <a:lstStyle/>
          <a:p>
            <a:pPr marL="0" indent="0">
              <a:buNone/>
            </a:pPr>
            <a:endParaRPr lang="en-US" sz="1800" b="1">
              <a:latin typeface="Times New Roman"/>
              <a:cs typeface="Times New Roman"/>
            </a:endParaRPr>
          </a:p>
          <a:p>
            <a:pPr marL="0" indent="0">
              <a:buNone/>
            </a:pPr>
            <a:endParaRPr lang="en-US" sz="1800" b="1">
              <a:latin typeface="Times New Roman"/>
              <a:cs typeface="Times New Roman"/>
            </a:endParaRPr>
          </a:p>
          <a:p>
            <a:pPr marL="0" indent="0">
              <a:buNone/>
            </a:pPr>
            <a:r>
              <a:rPr lang="en-US" sz="1800" b="1">
                <a:latin typeface="Times New Roman"/>
                <a:cs typeface="Times New Roman"/>
              </a:rPr>
              <a:t>Main Objective</a:t>
            </a:r>
            <a:endParaRPr lang="en-US">
              <a:latin typeface="Calibri"/>
              <a:ea typeface="Calibri"/>
              <a:cs typeface="Calibri"/>
            </a:endParaRPr>
          </a:p>
          <a:p>
            <a:pPr marL="0" indent="0">
              <a:buNone/>
            </a:pPr>
            <a:r>
              <a:rPr lang="en-US" sz="1800">
                <a:ea typeface="+mn-lt"/>
                <a:cs typeface="+mn-lt"/>
              </a:rPr>
              <a:t>Develop a hybrid deep learning model using </a:t>
            </a:r>
            <a:r>
              <a:rPr lang="en-US" sz="1800" dirty="0">
                <a:ea typeface="+mn-lt"/>
                <a:cs typeface="+mn-lt"/>
              </a:rPr>
              <a:t>Bi-directional</a:t>
            </a:r>
            <a:r>
              <a:rPr lang="en-US" sz="1800">
                <a:ea typeface="+mn-lt"/>
                <a:cs typeface="+mn-lt"/>
              </a:rPr>
              <a:t> LSTM for phishing and spam email detection, and implement a self-updating system for continuous learning with newly detected harmful emails.</a:t>
            </a:r>
            <a:endParaRPr lang="en-US">
              <a:ea typeface="+mn-lt"/>
              <a:cs typeface="+mn-lt"/>
            </a:endParaRPr>
          </a:p>
          <a:p>
            <a:pPr marL="0" indent="0">
              <a:buNone/>
            </a:pPr>
            <a:r>
              <a:rPr lang="en-US" sz="1800" b="1">
                <a:latin typeface="Times New Roman"/>
                <a:cs typeface="Times New Roman"/>
              </a:rPr>
              <a:t>Sub-Objectives</a:t>
            </a:r>
            <a:endParaRPr lang="en-US" sz="1800">
              <a:latin typeface="Times New Roman"/>
              <a:cs typeface="Times New Roman"/>
            </a:endParaRPr>
          </a:p>
          <a:p>
            <a:pPr marL="0" indent="0">
              <a:buNone/>
            </a:pPr>
            <a:r>
              <a:rPr lang="en-US" sz="1800">
                <a:ea typeface="+mn-lt"/>
                <a:cs typeface="+mn-lt"/>
              </a:rPr>
              <a:t>1.Collect a diverse dataset of phishing and legitimate emails, including text and metadata.</a:t>
            </a:r>
            <a:endParaRPr lang="en-US" sz="1800">
              <a:latin typeface="Corbel"/>
              <a:cs typeface="Times New Roman"/>
            </a:endParaRPr>
          </a:p>
          <a:p>
            <a:pPr marL="0" indent="0">
              <a:buClr>
                <a:srgbClr val="1287C3"/>
              </a:buClr>
              <a:buNone/>
            </a:pPr>
            <a:r>
              <a:rPr lang="en-US" sz="1800">
                <a:ea typeface="+mn-lt"/>
                <a:cs typeface="+mn-lt"/>
              </a:rPr>
              <a:t>2.Model Development</a:t>
            </a:r>
          </a:p>
          <a:p>
            <a:pPr marL="285750" indent="-285750"/>
            <a:r>
              <a:rPr lang="en-US" sz="1400">
                <a:ea typeface="+mn-lt"/>
                <a:cs typeface="+mn-lt"/>
              </a:rPr>
              <a:t>Implement a </a:t>
            </a:r>
            <a:r>
              <a:rPr lang="en-US" sz="1400" err="1">
                <a:ea typeface="+mn-lt"/>
                <a:cs typeface="+mn-lt"/>
              </a:rPr>
              <a:t>BiLSTM</a:t>
            </a:r>
            <a:r>
              <a:rPr lang="en-US" sz="1400">
                <a:ea typeface="+mn-lt"/>
                <a:cs typeface="+mn-lt"/>
              </a:rPr>
              <a:t> layer to capture sequential and contextual relationships in email text.</a:t>
            </a:r>
            <a:endParaRPr lang="en-US" sz="1400">
              <a:ea typeface="Calibri" panose="020F0502020204030204"/>
              <a:cs typeface="Calibri" panose="020F0502020204030204"/>
            </a:endParaRPr>
          </a:p>
          <a:p>
            <a:pPr marL="285750" indent="-285750"/>
            <a:r>
              <a:rPr lang="en-US" sz="1400">
                <a:ea typeface="+mn-lt"/>
                <a:cs typeface="+mn-lt"/>
              </a:rPr>
              <a:t>Integrate metadata features into the model architecture for improved accuracy.</a:t>
            </a:r>
            <a:endParaRPr lang="en-US" sz="1400">
              <a:ea typeface="Calibri" panose="020F0502020204030204"/>
              <a:cs typeface="Calibri" panose="020F0502020204030204"/>
            </a:endParaRPr>
          </a:p>
          <a:p>
            <a:pPr marL="0" indent="0">
              <a:buClr>
                <a:srgbClr val="1287C3"/>
              </a:buClr>
              <a:buNone/>
            </a:pPr>
            <a:r>
              <a:rPr lang="en-US" sz="1800">
                <a:ea typeface="+mn-lt"/>
                <a:cs typeface="+mn-lt"/>
              </a:rPr>
              <a:t>3.Model Training and Evaluation</a:t>
            </a:r>
            <a:endParaRPr lang="en-US" sz="1800">
              <a:ea typeface="Calibri" panose="020F0502020204030204"/>
              <a:cs typeface="Calibri" panose="020F0502020204030204"/>
            </a:endParaRPr>
          </a:p>
          <a:p>
            <a:pPr marL="0" indent="0">
              <a:buClr>
                <a:srgbClr val="1287C3"/>
              </a:buClr>
              <a:buNone/>
            </a:pPr>
            <a:r>
              <a:rPr lang="en-US" sz="1800">
                <a:ea typeface="+mn-lt"/>
                <a:cs typeface="+mn-lt"/>
              </a:rPr>
              <a:t>4.System Integration</a:t>
            </a:r>
          </a:p>
          <a:p>
            <a:pPr marL="285750" indent="-285750"/>
            <a:r>
              <a:rPr lang="en-US" sz="1400">
                <a:ea typeface="+mn-lt"/>
                <a:cs typeface="+mn-lt"/>
              </a:rPr>
              <a:t>Develop Python scripts to connect the model with an email filtering/monitoring system.</a:t>
            </a:r>
            <a:endParaRPr lang="en-US" sz="1400">
              <a:ea typeface="Calibri"/>
              <a:cs typeface="Calibri"/>
            </a:endParaRPr>
          </a:p>
          <a:p>
            <a:pPr marL="285750" indent="-285750"/>
            <a:r>
              <a:rPr lang="en-US" sz="1400">
                <a:ea typeface="+mn-lt"/>
                <a:cs typeface="+mn-lt"/>
              </a:rPr>
              <a:t>Enable real-time detection of harmful or suspicious emails.</a:t>
            </a:r>
          </a:p>
          <a:p>
            <a:pPr marL="285750" indent="-285750"/>
            <a:r>
              <a:rPr lang="en-US" sz="1400">
                <a:ea typeface="+mn-lt"/>
                <a:cs typeface="+mn-lt"/>
              </a:rPr>
              <a:t>Connect </a:t>
            </a:r>
            <a:r>
              <a:rPr lang="en-US" sz="1400" err="1">
                <a:ea typeface="+mn-lt"/>
                <a:cs typeface="+mn-lt"/>
              </a:rPr>
              <a:t>gmail</a:t>
            </a:r>
            <a:r>
              <a:rPr lang="en-US" sz="1400">
                <a:ea typeface="+mn-lt"/>
                <a:cs typeface="+mn-lt"/>
              </a:rPr>
              <a:t> </a:t>
            </a:r>
            <a:r>
              <a:rPr lang="en-US" sz="1400" err="1">
                <a:ea typeface="+mn-lt"/>
                <a:cs typeface="+mn-lt"/>
              </a:rPr>
              <a:t>api</a:t>
            </a:r>
            <a:r>
              <a:rPr lang="en-US" sz="1400">
                <a:ea typeface="+mn-lt"/>
                <a:cs typeface="+mn-lt"/>
              </a:rPr>
              <a:t> to get emails real time, classify and finetune model on users feedback</a:t>
            </a:r>
          </a:p>
          <a:p>
            <a:pPr marL="0" indent="0">
              <a:buNone/>
            </a:pPr>
            <a:r>
              <a:rPr lang="en-US" sz="1800">
                <a:ea typeface="+mn-lt"/>
                <a:cs typeface="+mn-lt"/>
              </a:rPr>
              <a:t>5.Self-Retraining Mechanism</a:t>
            </a:r>
            <a:endParaRPr lang="en-US" sz="1800">
              <a:latin typeface="Corbel"/>
              <a:ea typeface="Calibri"/>
              <a:cs typeface="Calibri"/>
            </a:endParaRPr>
          </a:p>
          <a:p>
            <a:pPr marL="0" indent="0">
              <a:buNone/>
            </a:pPr>
            <a:r>
              <a:rPr lang="en-US" sz="1800">
                <a:ea typeface="+mn-lt"/>
                <a:cs typeface="+mn-lt"/>
              </a:rPr>
              <a:t>6.Mitigation</a:t>
            </a:r>
            <a:endParaRPr lang="en-US"/>
          </a:p>
          <a:p>
            <a:pPr marL="285750" indent="-285750"/>
            <a:r>
              <a:rPr lang="en-US" sz="1800">
                <a:ea typeface="Calibri" panose="020F0502020204030204"/>
                <a:cs typeface="Calibri" panose="020F0502020204030204"/>
              </a:rPr>
              <a:t>Labelling the spams in red to warn the users</a:t>
            </a:r>
          </a:p>
          <a:p>
            <a:pPr>
              <a:buClr>
                <a:srgbClr val="1287C3"/>
              </a:buClr>
            </a:pPr>
            <a:endParaRPr lang="en-US" sz="1000">
              <a:ea typeface="Calibri" panose="020F0502020204030204"/>
              <a:cs typeface="Calibri" panose="020F0502020204030204"/>
            </a:endParaRPr>
          </a:p>
          <a:p>
            <a:pPr>
              <a:buClr>
                <a:srgbClr val="1287C3"/>
              </a:buClr>
            </a:pPr>
            <a:endParaRPr lang="en-US" sz="1000">
              <a:ea typeface="Calibri" panose="020F0502020204030204"/>
              <a:cs typeface="Calibri" panose="020F0502020204030204"/>
            </a:endParaRPr>
          </a:p>
          <a:p>
            <a:pPr marL="0" indent="0">
              <a:buNone/>
            </a:pPr>
            <a:endParaRPr lang="en-US">
              <a:highlight>
                <a:srgbClr val="FFFF00"/>
              </a:highlight>
              <a:ea typeface="Calibri" panose="020F0502020204030204"/>
              <a:cs typeface="Calibri" panose="020F0502020204030204"/>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207612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9D1D0-123C-C01E-8D06-27E724D7B11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latin typeface="+mj-lt"/>
                <a:ea typeface="+mj-ea"/>
                <a:cs typeface="+mj-cs"/>
              </a:rPr>
              <a:t>System Architecture</a:t>
            </a:r>
            <a:br>
              <a:rPr lang="en-US" sz="5100" b="1" kern="1200">
                <a:solidFill>
                  <a:schemeClr val="tx1"/>
                </a:solidFill>
                <a:latin typeface="+mj-lt"/>
                <a:ea typeface="+mj-ea"/>
                <a:cs typeface="+mj-cs"/>
              </a:rPr>
            </a:br>
            <a:endParaRPr lang="en-US" sz="5100" kern="120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AFC2D0B6-3093-5E62-27BB-2ABDE76BB65F}"/>
              </a:ext>
            </a:extLst>
          </p:cNvPr>
          <p:cNvSpPr/>
          <p:nvPr/>
        </p:nvSpPr>
        <p:spPr>
          <a:xfrm>
            <a:off x="638882" y="4631161"/>
            <a:ext cx="3571810" cy="155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defTabSz="914400">
              <a:lnSpc>
                <a:spcPct val="90000"/>
              </a:lnSpc>
              <a:spcBef>
                <a:spcPts val="1000"/>
              </a:spcBef>
            </a:pPr>
            <a:r>
              <a:rPr lang="en-US" sz="2400" b="1" kern="1200">
                <a:solidFill>
                  <a:schemeClr val="tx1"/>
                </a:solidFill>
                <a:latin typeface="+mn-lt"/>
                <a:ea typeface="+mn-ea"/>
                <a:cs typeface="+mn-cs"/>
              </a:rPr>
              <a:t>IT21812330</a:t>
            </a:r>
            <a:r>
              <a:rPr lang="en-US" sz="2400" kern="1200">
                <a:solidFill>
                  <a:schemeClr val="tx1"/>
                </a:solidFill>
                <a:latin typeface="+mn-lt"/>
                <a:ea typeface="+mn-ea"/>
                <a:cs typeface="+mn-cs"/>
              </a:rPr>
              <a:t>   |   D.L.K.L.Gangaboda </a:t>
            </a:r>
            <a:r>
              <a:rPr lang="en-US" sz="2400" b="1" kern="1200">
                <a:solidFill>
                  <a:schemeClr val="tx1"/>
                </a:solidFill>
                <a:latin typeface="+mn-lt"/>
                <a:ea typeface="+mn-ea"/>
                <a:cs typeface="+mn-cs"/>
              </a:rPr>
              <a:t>  </a:t>
            </a:r>
            <a:r>
              <a:rPr lang="en-US" sz="2400" kern="1200">
                <a:solidFill>
                  <a:schemeClr val="tx1"/>
                </a:solidFill>
                <a:latin typeface="+mn-lt"/>
                <a:ea typeface="+mn-ea"/>
                <a:cs typeface="+mn-cs"/>
              </a:rPr>
              <a:t>|   R25-037</a:t>
            </a:r>
            <a:endParaRPr lang="en-US" sz="2400" b="0" kern="1200">
              <a:solidFill>
                <a:schemeClr val="tx1"/>
              </a:solidFill>
              <a:latin typeface="+mn-lt"/>
              <a:ea typeface="+mn-ea"/>
              <a:cs typeface="+mn-cs"/>
            </a:endParaRPr>
          </a:p>
        </p:txBody>
      </p:sp>
      <p:sp>
        <p:nvSpPr>
          <p:cNvPr id="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flowchart&#10;&#10;AI-generated content may be incorrect.">
            <a:extLst>
              <a:ext uri="{FF2B5EF4-FFF2-40B4-BE49-F238E27FC236}">
                <a16:creationId xmlns:a16="http://schemas.microsoft.com/office/drawing/2014/main" id="{2AA2A6DE-899B-FE2C-6619-B83A6E2740CD}"/>
              </a:ext>
            </a:extLst>
          </p:cNvPr>
          <p:cNvPicPr>
            <a:picLocks noChangeAspect="1"/>
          </p:cNvPicPr>
          <p:nvPr/>
        </p:nvPicPr>
        <p:blipFill>
          <a:blip r:embed="rId2"/>
          <a:stretch>
            <a:fillRect/>
          </a:stretch>
        </p:blipFill>
        <p:spPr>
          <a:xfrm>
            <a:off x="4654296" y="1097588"/>
            <a:ext cx="7214616" cy="4635391"/>
          </a:xfrm>
          <a:prstGeom prst="rect">
            <a:avLst/>
          </a:prstGeom>
        </p:spPr>
      </p:pic>
    </p:spTree>
    <p:extLst>
      <p:ext uri="{BB962C8B-B14F-4D97-AF65-F5344CB8AC3E}">
        <p14:creationId xmlns:p14="http://schemas.microsoft.com/office/powerpoint/2010/main" val="77805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F3DD7F-9919-FBE3-BB16-403D117A2C2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7BA2E-B008-0828-1205-5D17078EA81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latin typeface="+mj-lt"/>
                <a:ea typeface="+mj-ea"/>
                <a:cs typeface="+mj-cs"/>
              </a:rPr>
              <a:t> Architecture</a:t>
            </a:r>
            <a:br>
              <a:rPr lang="en-US" sz="3400" b="1" kern="1200"/>
            </a:br>
            <a:endParaRPr lang="en-US" sz="3400" kern="120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8A46DA2A-EC35-FECA-185F-9D182C98DF30}"/>
              </a:ext>
            </a:extLst>
          </p:cNvPr>
          <p:cNvSpPr/>
          <p:nvPr/>
        </p:nvSpPr>
        <p:spPr>
          <a:xfrm>
            <a:off x="9267908" y="5086350"/>
            <a:ext cx="2446465" cy="117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defTabSz="914400">
              <a:lnSpc>
                <a:spcPct val="90000"/>
              </a:lnSpc>
              <a:spcBef>
                <a:spcPts val="1000"/>
              </a:spcBef>
            </a:pPr>
            <a:r>
              <a:rPr lang="en-US" sz="1600" b="1" kern="1200">
                <a:solidFill>
                  <a:schemeClr val="tx1"/>
                </a:solidFill>
                <a:latin typeface="+mn-lt"/>
                <a:ea typeface="+mn-ea"/>
                <a:cs typeface="+mn-cs"/>
              </a:rPr>
              <a:t>IT21812330</a:t>
            </a:r>
            <a:r>
              <a:rPr lang="en-US" sz="1600" kern="1200">
                <a:solidFill>
                  <a:schemeClr val="tx1"/>
                </a:solidFill>
                <a:latin typeface="+mn-lt"/>
                <a:ea typeface="+mn-ea"/>
                <a:cs typeface="+mn-cs"/>
              </a:rPr>
              <a:t>   |   D.L.K.L.Gangaboda </a:t>
            </a:r>
            <a:r>
              <a:rPr lang="en-US" sz="1600" b="1" kern="1200">
                <a:solidFill>
                  <a:schemeClr val="tx1"/>
                </a:solidFill>
                <a:latin typeface="+mn-lt"/>
                <a:ea typeface="+mn-ea"/>
                <a:cs typeface="+mn-cs"/>
              </a:rPr>
              <a:t>  </a:t>
            </a:r>
            <a:r>
              <a:rPr lang="en-US" sz="1600" kern="1200">
                <a:solidFill>
                  <a:schemeClr val="tx1"/>
                </a:solidFill>
                <a:latin typeface="+mn-lt"/>
                <a:ea typeface="+mn-ea"/>
                <a:cs typeface="+mn-cs"/>
              </a:rPr>
              <a:t>|   R25-037</a:t>
            </a:r>
            <a:endParaRPr lang="en-US" sz="1600" b="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model&#10;&#10;AI-generated content may be incorrect.">
            <a:extLst>
              <a:ext uri="{FF2B5EF4-FFF2-40B4-BE49-F238E27FC236}">
                <a16:creationId xmlns:a16="http://schemas.microsoft.com/office/drawing/2014/main" id="{CBD751B9-810D-F990-043B-86CA43CE4038}"/>
              </a:ext>
            </a:extLst>
          </p:cNvPr>
          <p:cNvPicPr>
            <a:picLocks noChangeAspect="1"/>
          </p:cNvPicPr>
          <p:nvPr/>
        </p:nvPicPr>
        <p:blipFill>
          <a:blip r:embed="rId2"/>
          <a:stretch>
            <a:fillRect/>
          </a:stretch>
        </p:blipFill>
        <p:spPr>
          <a:xfrm>
            <a:off x="1052097" y="242662"/>
            <a:ext cx="6970365" cy="6151358"/>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335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72910728-399A-452C-9A5B-3F00281DC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80429-1CDD-5BDA-AA79-57FA0336ABF9}"/>
              </a:ext>
            </a:extLst>
          </p:cNvPr>
          <p:cNvSpPr>
            <a:spLocks noGrp="1"/>
          </p:cNvSpPr>
          <p:nvPr>
            <p:ph type="title"/>
          </p:nvPr>
        </p:nvSpPr>
        <p:spPr>
          <a:xfrm>
            <a:off x="9017213" y="1191294"/>
            <a:ext cx="3057310" cy="2804973"/>
          </a:xfrm>
        </p:spPr>
        <p:txBody>
          <a:bodyPr vert="horz" lIns="91440" tIns="45720" rIns="91440" bIns="45720" rtlCol="0" anchor="b">
            <a:normAutofit fontScale="90000"/>
          </a:bodyPr>
          <a:lstStyle/>
          <a:p>
            <a:pPr algn="just"/>
            <a:r>
              <a:rPr lang="en-US" sz="6000" b="1"/>
              <a:t>Machine Learning Process</a:t>
            </a:r>
            <a:br>
              <a:rPr lang="en-US" sz="6000" b="1"/>
            </a:br>
            <a:endParaRPr lang="en-US" sz="4800">
              <a:ea typeface="Calibri Light" panose="020F0302020204030204"/>
              <a:cs typeface="Calibri Light" panose="020F0302020204030204"/>
            </a:endParaRPr>
          </a:p>
        </p:txBody>
      </p:sp>
      <p:sp>
        <p:nvSpPr>
          <p:cNvPr id="6" name="Rectangle 5">
            <a:extLst>
              <a:ext uri="{FF2B5EF4-FFF2-40B4-BE49-F238E27FC236}">
                <a16:creationId xmlns:a16="http://schemas.microsoft.com/office/drawing/2014/main" id="{7D78ED54-05E5-7FF1-2169-B07B741EB1D9}"/>
              </a:ext>
            </a:extLst>
          </p:cNvPr>
          <p:cNvSpPr/>
          <p:nvPr/>
        </p:nvSpPr>
        <p:spPr>
          <a:xfrm>
            <a:off x="420829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4" name="Picture 3" descr="A diagram of a machine learning model&#10;&#10;AI-generated content may be incorrect.">
            <a:extLst>
              <a:ext uri="{FF2B5EF4-FFF2-40B4-BE49-F238E27FC236}">
                <a16:creationId xmlns:a16="http://schemas.microsoft.com/office/drawing/2014/main" id="{F2B0F957-7225-5D92-9A10-C926DD715331}"/>
              </a:ext>
            </a:extLst>
          </p:cNvPr>
          <p:cNvPicPr>
            <a:picLocks noChangeAspect="1"/>
          </p:cNvPicPr>
          <p:nvPr/>
        </p:nvPicPr>
        <p:blipFill>
          <a:blip r:embed="rId3"/>
          <a:stretch>
            <a:fillRect/>
          </a:stretch>
        </p:blipFill>
        <p:spPr>
          <a:xfrm>
            <a:off x="290493" y="717176"/>
            <a:ext cx="8428544" cy="5378823"/>
          </a:xfrm>
          <a:prstGeom prst="rect">
            <a:avLst/>
          </a:prstGeom>
        </p:spPr>
      </p:pic>
    </p:spTree>
    <p:extLst>
      <p:ext uri="{BB962C8B-B14F-4D97-AF65-F5344CB8AC3E}">
        <p14:creationId xmlns:p14="http://schemas.microsoft.com/office/powerpoint/2010/main" val="2250842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9D504410-4091-7602-764C-EB46CC7F7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2419C-6944-5D10-BDD7-6A728764A69E}"/>
              </a:ext>
            </a:extLst>
          </p:cNvPr>
          <p:cNvSpPr>
            <a:spLocks noGrp="1"/>
          </p:cNvSpPr>
          <p:nvPr>
            <p:ph type="title"/>
          </p:nvPr>
        </p:nvSpPr>
        <p:spPr>
          <a:xfrm>
            <a:off x="9017213" y="1191294"/>
            <a:ext cx="3057310" cy="2804973"/>
          </a:xfrm>
        </p:spPr>
        <p:txBody>
          <a:bodyPr vert="horz" lIns="91440" tIns="45720" rIns="91440" bIns="45720" rtlCol="0" anchor="b">
            <a:normAutofit fontScale="90000"/>
          </a:bodyPr>
          <a:lstStyle/>
          <a:p>
            <a:pPr algn="just"/>
            <a:r>
              <a:rPr lang="en-US" sz="6000" b="1"/>
              <a:t>Machine Learning Process</a:t>
            </a:r>
            <a:br>
              <a:rPr lang="en-US" sz="6000" b="1"/>
            </a:br>
            <a:endParaRPr lang="en-US" sz="4800">
              <a:ea typeface="Calibri Light" panose="020F0302020204030204"/>
              <a:cs typeface="Calibri Light" panose="020F0302020204030204"/>
            </a:endParaRPr>
          </a:p>
        </p:txBody>
      </p:sp>
      <p:sp>
        <p:nvSpPr>
          <p:cNvPr id="6" name="Rectangle 5">
            <a:extLst>
              <a:ext uri="{FF2B5EF4-FFF2-40B4-BE49-F238E27FC236}">
                <a16:creationId xmlns:a16="http://schemas.microsoft.com/office/drawing/2014/main" id="{B07F267F-335A-978A-2711-26D733400373}"/>
              </a:ext>
            </a:extLst>
          </p:cNvPr>
          <p:cNvSpPr/>
          <p:nvPr/>
        </p:nvSpPr>
        <p:spPr>
          <a:xfrm>
            <a:off x="420829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diagram of a user feedback&#10;&#10;AI-generated content may be incorrect.">
            <a:extLst>
              <a:ext uri="{FF2B5EF4-FFF2-40B4-BE49-F238E27FC236}">
                <a16:creationId xmlns:a16="http://schemas.microsoft.com/office/drawing/2014/main" id="{35D2F5CE-6A79-AE38-CF20-1F92AF9E2134}"/>
              </a:ext>
            </a:extLst>
          </p:cNvPr>
          <p:cNvPicPr>
            <a:picLocks noChangeAspect="1"/>
          </p:cNvPicPr>
          <p:nvPr/>
        </p:nvPicPr>
        <p:blipFill>
          <a:blip r:embed="rId3"/>
          <a:stretch>
            <a:fillRect/>
          </a:stretch>
        </p:blipFill>
        <p:spPr>
          <a:xfrm>
            <a:off x="300549" y="739588"/>
            <a:ext cx="8453255" cy="5378823"/>
          </a:xfrm>
          <a:prstGeom prst="rect">
            <a:avLst/>
          </a:prstGeom>
        </p:spPr>
      </p:pic>
    </p:spTree>
    <p:extLst>
      <p:ext uri="{BB962C8B-B14F-4D97-AF65-F5344CB8AC3E}">
        <p14:creationId xmlns:p14="http://schemas.microsoft.com/office/powerpoint/2010/main" val="21119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8CA9C8-FBD8-5751-75A5-422562BED46D}"/>
            </a:ext>
          </a:extLst>
        </p:cNvPr>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23C3B4F-55CE-B513-AA6A-F51F54CDEF0A}"/>
              </a:ext>
            </a:extLst>
          </p:cNvPr>
          <p:cNvSpPr txBox="1">
            <a:spLocks/>
          </p:cNvSpPr>
          <p:nvPr/>
        </p:nvSpPr>
        <p:spPr>
          <a:xfrm>
            <a:off x="640080" y="320040"/>
            <a:ext cx="6692827" cy="38926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6600" kern="1200">
                <a:solidFill>
                  <a:schemeClr val="tx1"/>
                </a:solidFill>
                <a:latin typeface="+mj-lt"/>
                <a:ea typeface="+mj-ea"/>
                <a:cs typeface="+mj-cs"/>
              </a:rPr>
              <a:t>Research Problem </a:t>
            </a:r>
          </a:p>
        </p:txBody>
      </p:sp>
      <p:sp>
        <p:nvSpPr>
          <p:cNvPr id="3" name="Subtitle 2">
            <a:extLst>
              <a:ext uri="{FF2B5EF4-FFF2-40B4-BE49-F238E27FC236}">
                <a16:creationId xmlns:a16="http://schemas.microsoft.com/office/drawing/2014/main" id="{BE969799-0E6E-63B8-F023-06E72CABF2DC}"/>
              </a:ext>
            </a:extLst>
          </p:cNvPr>
          <p:cNvSpPr>
            <a:spLocks noGrp="1"/>
          </p:cNvSpPr>
          <p:nvPr>
            <p:ph type="subTitle" idx="1"/>
          </p:nvPr>
        </p:nvSpPr>
        <p:spPr>
          <a:xfrm>
            <a:off x="640080" y="4631161"/>
            <a:ext cx="6692827" cy="1569486"/>
          </a:xfrm>
        </p:spPr>
        <p:txBody>
          <a:bodyPr vert="horz" lIns="91440" tIns="45720" rIns="91440" bIns="45720" rtlCol="0">
            <a:normAutofit/>
          </a:bodyPr>
          <a:lstStyle/>
          <a:p>
            <a:pPr algn="l"/>
            <a:br>
              <a:rPr lang="en-US" sz="2000" kern="1200">
                <a:solidFill>
                  <a:schemeClr val="tx1"/>
                </a:solidFill>
                <a:latin typeface="+mn-lt"/>
                <a:ea typeface="+mn-ea"/>
                <a:cs typeface="+mn-cs"/>
              </a:rPr>
            </a:br>
            <a:r>
              <a:rPr lang="en-US" sz="2000" kern="1200">
                <a:solidFill>
                  <a:schemeClr val="tx1"/>
                </a:solidFill>
                <a:latin typeface="+mn-lt"/>
                <a:ea typeface="+mn-ea"/>
                <a:cs typeface="+mn-cs"/>
              </a:rPr>
              <a:t>Advanced Persistent Threats (APTs) are targeted, persistent cyberattacks that evade traditional security mechanisms. They require innovative detection and mitigation methods due to their evolving tactics.</a:t>
            </a:r>
            <a:endParaRPr lang="en-US" sz="2000" u="sng" kern="1200">
              <a:solidFill>
                <a:schemeClr val="tx1"/>
              </a:solidFill>
              <a:latin typeface="+mn-lt"/>
              <a:ea typeface="+mn-ea"/>
              <a:cs typeface="+mn-cs"/>
            </a:endParaRPr>
          </a:p>
        </p:txBody>
      </p:sp>
      <p:sp>
        <p:nvSpPr>
          <p:cNvPr id="308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ypes Of Cybersecurity Threats Clipart - Full Size Clipart (#2445667 ...">
            <a:extLst>
              <a:ext uri="{FF2B5EF4-FFF2-40B4-BE49-F238E27FC236}">
                <a16:creationId xmlns:a16="http://schemas.microsoft.com/office/drawing/2014/main" id="{D761A620-D74D-B1A3-8C86-EAF15FCAD2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1544" y="1348826"/>
            <a:ext cx="4087368" cy="392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05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0500" y="8629"/>
            <a:ext cx="11807592" cy="886716"/>
          </a:xfrm>
        </p:spPr>
        <p:txBody>
          <a:bodyPr>
            <a:noAutofit/>
          </a:bodyPr>
          <a:lstStyle/>
          <a:p>
            <a:r>
              <a:rPr lang="en-US" sz="6000" b="1">
                <a:latin typeface="Calibri Light"/>
                <a:ea typeface="Calibri Light"/>
                <a:cs typeface="Times New Roman"/>
              </a:rPr>
              <a:t>Methodology</a:t>
            </a:r>
          </a:p>
        </p:txBody>
      </p:sp>
      <p:sp>
        <p:nvSpPr>
          <p:cNvPr id="2" name="Content Placeholder 1"/>
          <p:cNvSpPr>
            <a:spLocks noGrp="1" noChangeArrowheads="1"/>
          </p:cNvSpPr>
          <p:nvPr>
            <p:ph idx="1"/>
          </p:nvPr>
        </p:nvSpPr>
        <p:spPr bwMode="auto">
          <a:xfrm rot="10800000" flipV="1">
            <a:off x="1917534" y="1427475"/>
            <a:ext cx="10082385" cy="499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800" b="1" dirty="0">
                <a:latin typeface="Times New Roman"/>
                <a:ea typeface="+mn-lt"/>
                <a:cs typeface="Times New Roman"/>
              </a:rPr>
              <a:t>1.</a:t>
            </a:r>
            <a:r>
              <a:rPr lang="en-US" sz="1800">
                <a:latin typeface="Times New Roman"/>
                <a:ea typeface="+mn-lt"/>
                <a:cs typeface="Times New Roman"/>
              </a:rPr>
              <a:t>  </a:t>
            </a:r>
            <a:r>
              <a:rPr lang="en-US" sz="1800" b="1">
                <a:latin typeface="Times New Roman"/>
                <a:ea typeface="+mn-lt"/>
                <a:cs typeface="Times New Roman"/>
              </a:rPr>
              <a:t>Dataset Collection</a:t>
            </a:r>
            <a:endParaRPr lang="en-US" sz="1800"/>
          </a:p>
          <a:p>
            <a:pPr>
              <a:buClr>
                <a:srgbClr val="1287C3"/>
              </a:buClr>
            </a:pPr>
            <a:r>
              <a:rPr lang="en-US" sz="1800">
                <a:latin typeface="Times New Roman"/>
                <a:ea typeface="+mn-lt"/>
                <a:cs typeface="Times New Roman"/>
              </a:rPr>
              <a:t>Collect a diverse dataset of phishing and legitimate emails, including:</a:t>
            </a:r>
            <a:endParaRPr lang="en-US" sz="1800"/>
          </a:p>
          <a:p>
            <a:pPr marL="1028700" lvl="1">
              <a:buClr>
                <a:srgbClr val="1287C3"/>
              </a:buClr>
            </a:pPr>
            <a:r>
              <a:rPr lang="en-US" sz="1800" b="1">
                <a:latin typeface="Times New Roman"/>
                <a:ea typeface="+mn-lt"/>
                <a:cs typeface="Times New Roman"/>
              </a:rPr>
              <a:t>Text </a:t>
            </a:r>
            <a:r>
              <a:rPr lang="en-US" sz="1800" dirty="0">
                <a:latin typeface="Times New Roman"/>
                <a:ea typeface="+mn-lt"/>
                <a:cs typeface="Times New Roman"/>
              </a:rPr>
              <a:t> (.env files)</a:t>
            </a:r>
            <a:endParaRPr lang="en-US" sz="1800" dirty="0"/>
          </a:p>
          <a:p>
            <a:pPr marL="1028700" lvl="1">
              <a:buClr>
                <a:srgbClr val="1287C3"/>
              </a:buClr>
            </a:pPr>
            <a:r>
              <a:rPr lang="en-US" sz="1800" b="1">
                <a:latin typeface="Times New Roman"/>
                <a:ea typeface="+mn-lt"/>
                <a:cs typeface="Times New Roman"/>
              </a:rPr>
              <a:t>Meta Data </a:t>
            </a:r>
            <a:r>
              <a:rPr lang="en-US" sz="1800" dirty="0">
                <a:latin typeface="Times New Roman"/>
                <a:ea typeface="+mn-lt"/>
                <a:cs typeface="Times New Roman"/>
              </a:rPr>
              <a:t>(mail security </a:t>
            </a:r>
            <a:r>
              <a:rPr lang="en-US" sz="1800" dirty="0" err="1">
                <a:latin typeface="Times New Roman"/>
                <a:ea typeface="+mn-lt"/>
                <a:cs typeface="Times New Roman"/>
              </a:rPr>
              <a:t>hedders</a:t>
            </a:r>
            <a:r>
              <a:rPr lang="en-US" sz="1800" dirty="0">
                <a:latin typeface="Times New Roman"/>
                <a:ea typeface="+mn-lt"/>
                <a:cs typeface="Times New Roman"/>
              </a:rPr>
              <a:t>)</a:t>
            </a:r>
          </a:p>
          <a:p>
            <a:pPr>
              <a:buClr>
                <a:srgbClr val="1287C3"/>
              </a:buClr>
            </a:pPr>
            <a:endParaRPr lang="en-US" sz="1800">
              <a:latin typeface="Times New Roman"/>
              <a:ea typeface="+mn-lt"/>
              <a:cs typeface="Times New Roman"/>
            </a:endParaRPr>
          </a:p>
          <a:p>
            <a:pPr>
              <a:buClr>
                <a:srgbClr val="1287C3"/>
              </a:buClr>
            </a:pPr>
            <a:r>
              <a:rPr lang="en-US" sz="1800">
                <a:latin typeface="Times New Roman"/>
                <a:ea typeface="+mn-lt"/>
                <a:cs typeface="Times New Roman"/>
              </a:rPr>
              <a:t>Text Data Sets</a:t>
            </a:r>
            <a:endParaRPr lang="en-US" sz="1800">
              <a:ea typeface="Calibri"/>
              <a:cs typeface="Calibri"/>
            </a:endParaRPr>
          </a:p>
          <a:p>
            <a:pPr>
              <a:buClr>
                <a:srgbClr val="1287C3"/>
              </a:buClr>
            </a:pPr>
            <a:r>
              <a:rPr lang="en-US" sz="1800">
                <a:latin typeface="Times New Roman"/>
                <a:cs typeface="Times New Roman"/>
                <a:hlinkClick r:id="rId2"/>
              </a:rPr>
              <a:t>https://www.</a:t>
            </a:r>
            <a:r>
              <a:rPr lang="en-US" sz="1800">
                <a:latin typeface="Times New Roman"/>
                <a:ea typeface="+mn-lt"/>
                <a:cs typeface="Times New Roman"/>
                <a:hlinkClick r:id="rId2"/>
              </a:rPr>
              <a:t>kaggle.com/datasets/naserabdullahalam/phishing-email-dataset?select=phishing_email.csv</a:t>
            </a:r>
            <a:endParaRPr lang="en-US" sz="1800" b="1">
              <a:latin typeface="Times New Roman"/>
              <a:ea typeface="+mn-lt"/>
              <a:cs typeface="Times New Roman"/>
            </a:endParaRPr>
          </a:p>
          <a:p>
            <a:pPr>
              <a:buClr>
                <a:srgbClr val="1287C3"/>
              </a:buClr>
            </a:pPr>
            <a:r>
              <a:rPr lang="en-US" sz="1800">
                <a:ea typeface="+mn-lt"/>
                <a:cs typeface="+mn-lt"/>
                <a:hlinkClick r:id="rId3"/>
              </a:rPr>
              <a:t>https://www.kaggle.com/api/v1/datasets/download/wanderfj/enron-spam</a:t>
            </a:r>
            <a:r>
              <a:rPr lang="en-US" sz="1800">
                <a:ea typeface="+mn-lt"/>
                <a:cs typeface="+mn-lt"/>
              </a:rPr>
              <a:t> </a:t>
            </a:r>
            <a:endParaRPr lang="en-US" sz="1800">
              <a:latin typeface="Times New Roman"/>
              <a:ea typeface="+mn-lt"/>
              <a:cs typeface="Times New Roman"/>
            </a:endParaRPr>
          </a:p>
          <a:p>
            <a:pPr>
              <a:buClr>
                <a:srgbClr val="1287C3"/>
              </a:buClr>
            </a:pPr>
            <a:endParaRPr lang="en-US" sz="1800">
              <a:latin typeface="Calibri"/>
              <a:ea typeface="Calibri"/>
              <a:cs typeface="Calibri"/>
            </a:endParaRPr>
          </a:p>
          <a:p>
            <a:pPr>
              <a:buClr>
                <a:srgbClr val="1287C3"/>
              </a:buClr>
            </a:pPr>
            <a:r>
              <a:rPr lang="en-US" sz="1800">
                <a:latin typeface="Calibri"/>
                <a:ea typeface="Calibri"/>
                <a:cs typeface="Calibri"/>
              </a:rPr>
              <a:t>Metadata Data Sets</a:t>
            </a:r>
          </a:p>
          <a:p>
            <a:pPr>
              <a:buClr>
                <a:srgbClr val="1287C3"/>
              </a:buClr>
            </a:pPr>
            <a:r>
              <a:rPr lang="en-US" sz="1800">
                <a:ea typeface="+mn-lt"/>
                <a:cs typeface="+mn-lt"/>
                <a:hlinkClick r:id="rId4"/>
              </a:rPr>
              <a:t>https://github.com/kregg34/EmailHeaderAnomalyDetection/tree/master</a:t>
            </a:r>
            <a:r>
              <a:rPr lang="en-US" sz="1800">
                <a:ea typeface="+mn-lt"/>
                <a:cs typeface="+mn-lt"/>
              </a:rPr>
              <a:t> </a:t>
            </a:r>
            <a:endParaRPr lang="en-US" sz="1800">
              <a:latin typeface="Calibri"/>
              <a:ea typeface="Calibri"/>
              <a:cs typeface="Calibri"/>
            </a:endParaRPr>
          </a:p>
          <a:p>
            <a:pPr>
              <a:buClr>
                <a:srgbClr val="1287C3"/>
              </a:buClr>
            </a:pPr>
            <a:endParaRPr lang="en-US" sz="1200">
              <a:latin typeface="Times New Roman"/>
              <a:ea typeface="Calibri" panose="020F0502020204030204"/>
              <a:cs typeface="Times New Roman"/>
            </a:endParaRPr>
          </a:p>
          <a:p>
            <a:pPr marL="0" indent="0">
              <a:buNone/>
            </a:pPr>
            <a:endParaRPr lang="en-US" sz="1400">
              <a:ea typeface="Calibri" panose="020F0502020204030204"/>
              <a:cs typeface="Calibri" panose="020F0502020204030204"/>
            </a:endParaRPr>
          </a:p>
          <a:p>
            <a:pPr marL="0" indent="0">
              <a:spcBef>
                <a:spcPct val="0"/>
              </a:spcBef>
              <a:spcAft>
                <a:spcPct val="0"/>
              </a:spcAft>
              <a:buNone/>
            </a:pPr>
            <a:endParaRPr lang="en-US">
              <a:ea typeface="Calibri" panose="020F0502020204030204"/>
              <a:cs typeface="Calibri" panose="020F0502020204030204"/>
            </a:endParaRP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B5E8-16D5-7628-4F50-3BE67B75B9E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F5C0DC-03A1-46B1-E43D-56C06C4664C5}"/>
              </a:ext>
            </a:extLst>
          </p:cNvPr>
          <p:cNvSpPr>
            <a:spLocks noGrp="1" noChangeArrowheads="1"/>
          </p:cNvSpPr>
          <p:nvPr>
            <p:ph idx="1"/>
          </p:nvPr>
        </p:nvSpPr>
        <p:spPr bwMode="auto">
          <a:xfrm rot="10800000" flipV="1">
            <a:off x="740378" y="449170"/>
            <a:ext cx="9952236" cy="631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endParaRPr lang="en-US" sz="1200" b="1">
              <a:latin typeface="Times New Roman"/>
              <a:ea typeface="+mn-lt"/>
              <a:cs typeface="Times New Roman"/>
            </a:endParaRPr>
          </a:p>
          <a:p>
            <a:pPr marL="0" indent="0">
              <a:buNone/>
            </a:pPr>
            <a:r>
              <a:rPr lang="en-US" sz="1800" b="1" dirty="0">
                <a:latin typeface="Times New Roman"/>
                <a:ea typeface="+mn-lt"/>
                <a:cs typeface="Times New Roman"/>
              </a:rPr>
              <a:t>2</a:t>
            </a:r>
            <a:r>
              <a:rPr lang="en-US" sz="1800" b="1" dirty="0">
                <a:ea typeface="+mn-lt"/>
                <a:cs typeface="+mn-lt"/>
              </a:rPr>
              <a:t>.Vocabulary Building </a:t>
            </a:r>
            <a:endParaRPr lang="en-US" sz="1800" b="1">
              <a:latin typeface="Times New Roman"/>
              <a:ea typeface="Calibri"/>
              <a:cs typeface="Times New Roman"/>
            </a:endParaRPr>
          </a:p>
          <a:p>
            <a:pPr marL="285750" indent="-285750"/>
            <a:r>
              <a:rPr lang="en-US" sz="1800">
                <a:ea typeface="+mn-lt"/>
                <a:cs typeface="+mn-lt"/>
              </a:rPr>
              <a:t>The </a:t>
            </a:r>
            <a:r>
              <a:rPr lang="en-US" sz="1800">
                <a:latin typeface="Consolas"/>
                <a:ea typeface="Calibri"/>
                <a:cs typeface="Calibri"/>
              </a:rPr>
              <a:t>Vocabulary</a:t>
            </a:r>
            <a:r>
              <a:rPr lang="en-US" sz="1800">
                <a:ea typeface="+mn-lt"/>
                <a:cs typeface="+mn-lt"/>
              </a:rPr>
              <a:t> class counts words across all processed texts.</a:t>
            </a:r>
            <a:endParaRPr lang="en-US" sz="1800">
              <a:ea typeface="Calibri"/>
              <a:cs typeface="Calibri"/>
            </a:endParaRPr>
          </a:p>
          <a:p>
            <a:pPr marL="0" indent="0">
              <a:buNone/>
            </a:pPr>
            <a:r>
              <a:rPr lang="en-US" sz="1800" b="1" dirty="0">
                <a:ea typeface="Calibri"/>
                <a:cs typeface="Calibri"/>
              </a:rPr>
              <a:t>3.Model Training (</a:t>
            </a:r>
            <a:r>
              <a:rPr lang="en-US" sz="1800" b="1" err="1">
                <a:ea typeface="Calibri" panose="020F0502020204030204"/>
                <a:cs typeface="Calibri" panose="020F0502020204030204"/>
              </a:rPr>
              <a:t>BI-directional</a:t>
            </a:r>
            <a:r>
              <a:rPr lang="en-US" sz="1800" b="1" dirty="0">
                <a:ea typeface="Calibri" panose="020F0502020204030204"/>
                <a:cs typeface="Calibri" panose="020F0502020204030204"/>
              </a:rPr>
              <a:t> LSTM)</a:t>
            </a:r>
            <a:endParaRPr lang="en-US" b="1">
              <a:ea typeface="Calibri" panose="020F0502020204030204"/>
              <a:cs typeface="Calibri" panose="020F0502020204030204"/>
            </a:endParaRPr>
          </a:p>
          <a:p>
            <a:r>
              <a:rPr lang="en-US" sz="1800" b="1">
                <a:ea typeface="+mn-lt"/>
                <a:cs typeface="+mn-lt"/>
              </a:rPr>
              <a:t>Embedding Layer</a:t>
            </a:r>
            <a:endParaRPr lang="en-US"/>
          </a:p>
          <a:p>
            <a:pPr marL="971550" lvl="1" indent="-285750"/>
            <a:r>
              <a:rPr lang="en-US" sz="1800">
                <a:ea typeface="+mn-lt"/>
                <a:cs typeface="+mn-lt"/>
              </a:rPr>
              <a:t>Converts word indices → dense vectors.</a:t>
            </a:r>
            <a:endParaRPr lang="en-US"/>
          </a:p>
          <a:p>
            <a:pPr lvl="1" indent="0">
              <a:buNone/>
            </a:pPr>
            <a:r>
              <a:rPr lang="en-US" sz="1800">
                <a:ea typeface="+mn-lt"/>
                <a:cs typeface="+mn-lt"/>
              </a:rPr>
              <a:t>Example: “win” (index 2) → </a:t>
            </a:r>
            <a:r>
              <a:rPr lang="en-US" sz="1800">
                <a:latin typeface="Consolas"/>
                <a:ea typeface="Calibri" panose="020F0502020204030204"/>
                <a:cs typeface="Calibri" panose="020F0502020204030204"/>
              </a:rPr>
              <a:t>[0.12, -0.45, 0.67, ...]</a:t>
            </a:r>
            <a:endParaRPr lang="en-US" dirty="0">
              <a:ea typeface="Calibri" panose="020F0502020204030204"/>
              <a:cs typeface="Calibri" panose="020F0502020204030204"/>
            </a:endParaRPr>
          </a:p>
          <a:p>
            <a:r>
              <a:rPr lang="en-US" sz="1800" b="1">
                <a:ea typeface="+mn-lt"/>
                <a:cs typeface="+mn-lt"/>
              </a:rPr>
              <a:t>Bidirectional LSTM</a:t>
            </a:r>
            <a:endParaRPr lang="en-US"/>
          </a:p>
          <a:p>
            <a:pPr marL="971550" lvl="1" indent="-285750"/>
            <a:r>
              <a:rPr lang="en-US" sz="1800">
                <a:ea typeface="+mn-lt"/>
                <a:cs typeface="+mn-lt"/>
              </a:rPr>
              <a:t>Processes sequences both left-to-right and right-to-left.</a:t>
            </a:r>
            <a:endParaRPr lang="en-US"/>
          </a:p>
          <a:p>
            <a:pPr marL="971550" lvl="1" indent="-285750"/>
            <a:r>
              <a:rPr lang="en-US" sz="1800">
                <a:ea typeface="+mn-lt"/>
                <a:cs typeface="+mn-lt"/>
              </a:rPr>
              <a:t>Captures context like:</a:t>
            </a:r>
            <a:endParaRPr lang="en-US"/>
          </a:p>
          <a:p>
            <a:pPr marL="1428750" lvl="2" indent="-285750"/>
            <a:r>
              <a:rPr lang="en-US" sz="1800">
                <a:ea typeface="+mn-lt"/>
                <a:cs typeface="+mn-lt"/>
              </a:rPr>
              <a:t>Forward: "win → money → now"</a:t>
            </a:r>
            <a:endParaRPr lang="en-US"/>
          </a:p>
          <a:p>
            <a:pPr marL="1428750" lvl="2" indent="-285750"/>
            <a:r>
              <a:rPr lang="en-US" sz="1800">
                <a:ea typeface="+mn-lt"/>
                <a:cs typeface="+mn-lt"/>
              </a:rPr>
              <a:t>Backward: "now → money → win"</a:t>
            </a:r>
            <a:endParaRPr lang="en-US"/>
          </a:p>
          <a:p>
            <a:r>
              <a:rPr lang="en-US" sz="1800" b="1">
                <a:ea typeface="+mn-lt"/>
                <a:cs typeface="+mn-lt"/>
              </a:rPr>
              <a:t>Attention Mechanism</a:t>
            </a:r>
            <a:endParaRPr lang="en-US"/>
          </a:p>
          <a:p>
            <a:pPr marL="971550" lvl="1" indent="-285750"/>
            <a:r>
              <a:rPr lang="en-US" sz="1800">
                <a:ea typeface="+mn-lt"/>
                <a:cs typeface="+mn-lt"/>
              </a:rPr>
              <a:t>Assigns higher weights to important words (e.g., "win", "money").</a:t>
            </a:r>
            <a:endParaRPr lang="en-US"/>
          </a:p>
          <a:p>
            <a:pPr marL="971550" lvl="1" indent="-285750"/>
            <a:r>
              <a:rPr lang="en-US" sz="1800">
                <a:ea typeface="+mn-lt"/>
                <a:cs typeface="+mn-lt"/>
              </a:rPr>
              <a:t>Outputs a weighted average representation of the sequence.</a:t>
            </a:r>
            <a:endParaRPr lang="en-US"/>
          </a:p>
          <a:p>
            <a:pPr marL="0" indent="0">
              <a:buNone/>
            </a:pPr>
            <a:endParaRPr lang="en-US" sz="1800">
              <a:ea typeface="Calibri" panose="020F0502020204030204"/>
              <a:cs typeface="Calibri" panose="020F0502020204030204"/>
            </a:endParaRPr>
          </a:p>
          <a:p>
            <a:pPr marL="0" indent="0">
              <a:buNone/>
            </a:pPr>
            <a:endParaRPr lang="en-US" sz="1800">
              <a:ea typeface="Calibri" panose="020F0502020204030204"/>
              <a:cs typeface="Calibri" panose="020F0502020204030204"/>
            </a:endParaRPr>
          </a:p>
          <a:p>
            <a:pPr marL="0" indent="0">
              <a:spcBef>
                <a:spcPct val="0"/>
              </a:spcBef>
              <a:spcAft>
                <a:spcPct val="0"/>
              </a:spcAft>
              <a:buNone/>
            </a:pPr>
            <a:endParaRPr lang="en-US">
              <a:ea typeface="Calibri" panose="020F0502020204030204"/>
              <a:cs typeface="Calibri" panose="020F0502020204030204"/>
            </a:endParaRPr>
          </a:p>
        </p:txBody>
      </p:sp>
      <p:sp>
        <p:nvSpPr>
          <p:cNvPr id="4" name="Rectangle 3">
            <a:extLst>
              <a:ext uri="{FF2B5EF4-FFF2-40B4-BE49-F238E27FC236}">
                <a16:creationId xmlns:a16="http://schemas.microsoft.com/office/drawing/2014/main" id="{1657A848-A201-8E8D-5EC4-55D758BE6A5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522849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34D35-9057-C62D-41E5-4E124EA183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6232C-2DD8-93B5-C829-6AB3BDA0E91F}"/>
              </a:ext>
            </a:extLst>
          </p:cNvPr>
          <p:cNvSpPr>
            <a:spLocks noGrp="1" noChangeArrowheads="1"/>
          </p:cNvSpPr>
          <p:nvPr>
            <p:ph idx="1"/>
          </p:nvPr>
        </p:nvSpPr>
        <p:spPr bwMode="auto">
          <a:xfrm rot="10800000" flipV="1">
            <a:off x="740378" y="1301968"/>
            <a:ext cx="9952236" cy="4606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endParaRPr lang="en-US" sz="1200" b="1">
              <a:latin typeface="Times New Roman"/>
              <a:ea typeface="+mn-lt"/>
              <a:cs typeface="Times New Roman"/>
            </a:endParaRPr>
          </a:p>
          <a:p>
            <a:pPr marL="0" indent="0">
              <a:buNone/>
            </a:pPr>
            <a:r>
              <a:rPr lang="en-US" sz="1800" b="1" dirty="0">
                <a:ea typeface="+mn-lt"/>
                <a:cs typeface="+mn-lt"/>
              </a:rPr>
              <a:t>4.</a:t>
            </a:r>
            <a:r>
              <a:rPr lang="en-US" sz="1800" b="1" dirty="0"/>
              <a:t>Evaluation</a:t>
            </a:r>
            <a:endParaRPr lang="en-US" sz="1800" b="1" dirty="0">
              <a:latin typeface="Times New Roman"/>
              <a:ea typeface="+mn-lt"/>
              <a:cs typeface="Times New Roman"/>
            </a:endParaRPr>
          </a:p>
          <a:p>
            <a:r>
              <a:rPr lang="en-US" sz="1800">
                <a:ea typeface="+mn-lt"/>
                <a:cs typeface="+mn-lt"/>
              </a:rPr>
              <a:t>Metrics used:</a:t>
            </a:r>
            <a:endParaRPr lang="en-US"/>
          </a:p>
          <a:p>
            <a:pPr marL="971550" lvl="1" indent="-285750"/>
            <a:r>
              <a:rPr lang="en-US" sz="1800">
                <a:ea typeface="+mn-lt"/>
                <a:cs typeface="+mn-lt"/>
              </a:rPr>
              <a:t>Accuracy.</a:t>
            </a:r>
            <a:endParaRPr lang="en-US"/>
          </a:p>
          <a:p>
            <a:pPr marL="971550" lvl="1" indent="-285750"/>
            <a:r>
              <a:rPr lang="en-US" sz="1800">
                <a:ea typeface="+mn-lt"/>
                <a:cs typeface="+mn-lt"/>
              </a:rPr>
              <a:t>Classification report (precision, recall, F1).</a:t>
            </a:r>
            <a:endParaRPr lang="en-US"/>
          </a:p>
          <a:p>
            <a:pPr marL="971550" lvl="1" indent="-285750"/>
            <a:r>
              <a:rPr lang="en-US" sz="1800">
                <a:ea typeface="+mn-lt"/>
                <a:cs typeface="+mn-lt"/>
              </a:rPr>
              <a:t>Confusion matrix (counts of correct/incorrect predictions).</a:t>
            </a:r>
            <a:endParaRPr lang="en-US"/>
          </a:p>
          <a:p>
            <a:pPr marL="0" indent="0">
              <a:buNone/>
            </a:pPr>
            <a:endParaRPr lang="en-US" sz="1800">
              <a:latin typeface="Calibri"/>
              <a:ea typeface="Calibri"/>
              <a:cs typeface="Calibri"/>
            </a:endParaRPr>
          </a:p>
          <a:p>
            <a:pPr marL="0" indent="0">
              <a:buNone/>
            </a:pPr>
            <a:r>
              <a:rPr lang="en-US" sz="1800" b="1" dirty="0">
                <a:ea typeface="Calibri" panose="020F0502020204030204"/>
                <a:cs typeface="Calibri" panose="020F0502020204030204"/>
              </a:rPr>
              <a:t>5.</a:t>
            </a:r>
            <a:r>
              <a:rPr lang="en-US" sz="1800" b="1" dirty="0"/>
              <a:t>Fine-Tuning with Feedback</a:t>
            </a:r>
            <a:endParaRPr lang="en-US" sz="1800" b="1" dirty="0">
              <a:ea typeface="Calibri" panose="020F0502020204030204"/>
              <a:cs typeface="Calibri" panose="020F0502020204030204"/>
            </a:endParaRPr>
          </a:p>
          <a:p>
            <a:r>
              <a:rPr lang="en-US" sz="1800">
                <a:ea typeface="+mn-lt"/>
                <a:cs typeface="+mn-lt"/>
              </a:rPr>
              <a:t>The model is retrained on them using a </a:t>
            </a:r>
            <a:r>
              <a:rPr lang="en-US" sz="1800" b="1">
                <a:ea typeface="+mn-lt"/>
                <a:cs typeface="+mn-lt"/>
              </a:rPr>
              <a:t>smaller learning rate</a:t>
            </a:r>
            <a:r>
              <a:rPr lang="en-US" sz="1800">
                <a:ea typeface="+mn-lt"/>
                <a:cs typeface="+mn-lt"/>
              </a:rPr>
              <a:t> (so it doesn’t “forget” old knowledge).</a:t>
            </a:r>
            <a:endParaRPr lang="en-US"/>
          </a:p>
          <a:p>
            <a:r>
              <a:rPr lang="en-US" sz="1800">
                <a:ea typeface="+mn-lt"/>
                <a:cs typeface="+mn-lt"/>
              </a:rPr>
              <a:t>Updated model is saved again.</a:t>
            </a:r>
            <a:endParaRPr lang="en-US"/>
          </a:p>
          <a:p>
            <a:pPr marL="0" indent="0">
              <a:buNone/>
            </a:pPr>
            <a:endParaRPr lang="en-US" sz="1800">
              <a:ea typeface="Calibri" panose="020F0502020204030204"/>
              <a:cs typeface="Calibri" panose="020F0502020204030204"/>
            </a:endParaRPr>
          </a:p>
          <a:p>
            <a:pPr marL="0" indent="0">
              <a:buNone/>
            </a:pPr>
            <a:endParaRPr lang="en-US" sz="1800">
              <a:ea typeface="Calibri" panose="020F0502020204030204"/>
              <a:cs typeface="Calibri" panose="020F0502020204030204"/>
            </a:endParaRPr>
          </a:p>
          <a:p>
            <a:pPr marL="0" indent="0">
              <a:spcBef>
                <a:spcPct val="0"/>
              </a:spcBef>
              <a:spcAft>
                <a:spcPct val="0"/>
              </a:spcAft>
              <a:buNone/>
            </a:pPr>
            <a:endParaRPr lang="en-US">
              <a:ea typeface="Calibri" panose="020F0502020204030204"/>
              <a:cs typeface="Calibri" panose="020F0502020204030204"/>
            </a:endParaRPr>
          </a:p>
        </p:txBody>
      </p:sp>
      <p:sp>
        <p:nvSpPr>
          <p:cNvPr id="4" name="Rectangle 3">
            <a:extLst>
              <a:ext uri="{FF2B5EF4-FFF2-40B4-BE49-F238E27FC236}">
                <a16:creationId xmlns:a16="http://schemas.microsoft.com/office/drawing/2014/main" id="{9309C10D-E17D-EFCB-4EF9-2F69DD743B6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541664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E731-2DF2-72FC-63A7-84D26C1A0A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E1B305-C76F-3D1E-BECD-E8B762A24BAB}"/>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GB" sz="4000" b="1"/>
              <a:t>Tools, Technologies, and Algorithms</a:t>
            </a:r>
            <a:endParaRPr lang="en-US" sz="4000" b="1"/>
          </a:p>
          <a:p>
            <a:br>
              <a:rPr lang="en-US"/>
            </a:br>
            <a:br>
              <a:rPr lang="en-US"/>
            </a:br>
            <a:endParaRPr lang="en-US"/>
          </a:p>
        </p:txBody>
      </p:sp>
      <p:sp>
        <p:nvSpPr>
          <p:cNvPr id="6" name="Content Placeholder 5">
            <a:extLst>
              <a:ext uri="{FF2B5EF4-FFF2-40B4-BE49-F238E27FC236}">
                <a16:creationId xmlns:a16="http://schemas.microsoft.com/office/drawing/2014/main" id="{C87977BF-52C6-FE78-A431-DA18ADDAEE0E}"/>
              </a:ext>
            </a:extLst>
          </p:cNvPr>
          <p:cNvSpPr>
            <a:spLocks noGrp="1"/>
          </p:cNvSpPr>
          <p:nvPr>
            <p:ph idx="1"/>
          </p:nvPr>
        </p:nvSpPr>
        <p:spPr>
          <a:xfrm>
            <a:off x="1693077" y="2159262"/>
            <a:ext cx="9809946" cy="3631938"/>
          </a:xfrm>
        </p:spPr>
        <p:txBody>
          <a:bodyPr vert="horz" lIns="91440" tIns="45720" rIns="91440" bIns="45720" rtlCol="0" anchor="ctr">
            <a:noAutofit/>
          </a:bodyPr>
          <a:lstStyle/>
          <a:p>
            <a:pPr marL="0" indent="0">
              <a:buNone/>
            </a:pPr>
            <a:endParaRPr lang="en-US" sz="1800" b="1">
              <a:latin typeface="Times New Roman"/>
              <a:cs typeface="Times New Roman"/>
            </a:endParaRPr>
          </a:p>
          <a:p>
            <a:pPr>
              <a:buNone/>
            </a:pPr>
            <a:r>
              <a:rPr lang="en-US" sz="1800" b="1"/>
              <a:t>Tools</a:t>
            </a:r>
            <a:r>
              <a:rPr lang="en-US" sz="1800"/>
              <a:t>:</a:t>
            </a:r>
            <a:endParaRPr lang="en-US" sz="1800">
              <a:ea typeface="Calibri"/>
              <a:cs typeface="Calibri"/>
            </a:endParaRPr>
          </a:p>
          <a:p>
            <a:r>
              <a:rPr lang="en-US" sz="1400" b="1">
                <a:ea typeface="+mn-lt"/>
                <a:cs typeface="+mn-lt"/>
              </a:rPr>
              <a:t>Libraries for Preprocessing and Analysis</a:t>
            </a:r>
            <a:r>
              <a:rPr lang="en-US" sz="1400">
                <a:ea typeface="+mn-lt"/>
                <a:cs typeface="+mn-lt"/>
              </a:rPr>
              <a:t>:</a:t>
            </a:r>
            <a:endParaRPr lang="en-US" sz="1400"/>
          </a:p>
          <a:p>
            <a:pPr marL="1028700" lvl="1">
              <a:buClr>
                <a:srgbClr val="1287C3"/>
              </a:buClr>
            </a:pPr>
            <a:r>
              <a:rPr lang="en-US" sz="1400" b="1">
                <a:ea typeface="+mn-lt"/>
                <a:cs typeface="+mn-lt"/>
              </a:rPr>
              <a:t>pandas</a:t>
            </a:r>
            <a:r>
              <a:rPr lang="en-US" sz="1400">
                <a:ea typeface="+mn-lt"/>
                <a:cs typeface="+mn-lt"/>
              </a:rPr>
              <a:t>: For data manipulation and cleaning.</a:t>
            </a:r>
            <a:endParaRPr lang="en-US" sz="1400"/>
          </a:p>
          <a:p>
            <a:pPr marL="1028700" lvl="1">
              <a:buClr>
                <a:srgbClr val="1287C3"/>
              </a:buClr>
            </a:pPr>
            <a:r>
              <a:rPr lang="en-US" sz="1400" b="1">
                <a:ea typeface="+mn-lt"/>
                <a:cs typeface="+mn-lt"/>
              </a:rPr>
              <a:t>matplotlib</a:t>
            </a:r>
            <a:r>
              <a:rPr lang="en-US" sz="1400">
                <a:ea typeface="+mn-lt"/>
                <a:cs typeface="+mn-lt"/>
              </a:rPr>
              <a:t>: For data visualization.</a:t>
            </a:r>
            <a:endParaRPr lang="en-US" sz="1400"/>
          </a:p>
          <a:p>
            <a:pPr>
              <a:buClr>
                <a:srgbClr val="1287C3"/>
              </a:buClr>
            </a:pPr>
            <a:r>
              <a:rPr lang="en-US" sz="1400" b="1">
                <a:ea typeface="+mn-lt"/>
                <a:cs typeface="+mn-lt"/>
              </a:rPr>
              <a:t>Natural Language Processing (NLP)</a:t>
            </a:r>
            <a:r>
              <a:rPr lang="en-US" sz="1400">
                <a:ea typeface="+mn-lt"/>
                <a:cs typeface="+mn-lt"/>
              </a:rPr>
              <a:t>:</a:t>
            </a:r>
            <a:endParaRPr lang="en-US" sz="1400"/>
          </a:p>
          <a:p>
            <a:pPr marL="1028700" lvl="1">
              <a:buClr>
                <a:srgbClr val="1287C3"/>
              </a:buClr>
            </a:pPr>
            <a:r>
              <a:rPr lang="en-US" sz="1400">
                <a:ea typeface="+mn-lt"/>
                <a:cs typeface="+mn-lt"/>
              </a:rPr>
              <a:t>Word2Vec: Tokenize emails and generate a vocabulary.</a:t>
            </a:r>
            <a:endParaRPr lang="en-US" sz="1400"/>
          </a:p>
          <a:p>
            <a:pPr>
              <a:buClr>
                <a:srgbClr val="1287C3"/>
              </a:buClr>
            </a:pPr>
            <a:r>
              <a:rPr lang="en-US" sz="1400" b="1">
                <a:ea typeface="+mn-lt"/>
                <a:cs typeface="+mn-lt"/>
              </a:rPr>
              <a:t>Deep Learning Frameworks</a:t>
            </a:r>
            <a:r>
              <a:rPr lang="en-US" sz="1400">
                <a:ea typeface="+mn-lt"/>
                <a:cs typeface="+mn-lt"/>
              </a:rPr>
              <a:t>:</a:t>
            </a:r>
            <a:endParaRPr lang="en-US" sz="1400"/>
          </a:p>
          <a:p>
            <a:pPr marL="1028700" lvl="1"/>
            <a:r>
              <a:rPr lang="en-US" sz="1400" b="1" err="1">
                <a:latin typeface="Times New Roman"/>
                <a:ea typeface="+mn-lt"/>
                <a:cs typeface="Times New Roman"/>
              </a:rPr>
              <a:t>PyTorch</a:t>
            </a:r>
            <a:r>
              <a:rPr lang="en-US" sz="1400">
                <a:latin typeface="Times New Roman"/>
                <a:ea typeface="+mn-lt"/>
                <a:cs typeface="Times New Roman"/>
              </a:rPr>
              <a:t>: For predesigned bidirectional LSTM model and as a framework to build the model</a:t>
            </a:r>
          </a:p>
          <a:p>
            <a:pPr marL="800100" lvl="1" indent="0">
              <a:buNone/>
            </a:pPr>
            <a:endParaRPr lang="en-US" sz="1400">
              <a:latin typeface="Times New Roman"/>
              <a:ea typeface="+mn-lt"/>
              <a:cs typeface="Times New Roman"/>
            </a:endParaRPr>
          </a:p>
          <a:p>
            <a:pPr>
              <a:buClr>
                <a:srgbClr val="1287C3"/>
              </a:buClr>
            </a:pPr>
            <a:r>
              <a:rPr lang="en-US" sz="1400" b="1">
                <a:ea typeface="+mn-lt"/>
                <a:cs typeface="+mn-lt"/>
              </a:rPr>
              <a:t>Machine Learning Libraries</a:t>
            </a:r>
            <a:r>
              <a:rPr lang="en-US" sz="1400">
                <a:ea typeface="+mn-lt"/>
                <a:cs typeface="+mn-lt"/>
              </a:rPr>
              <a:t>:</a:t>
            </a:r>
            <a:endParaRPr lang="en-US" sz="1400"/>
          </a:p>
          <a:p>
            <a:pPr marL="1028700" lvl="1">
              <a:buClr>
                <a:srgbClr val="1287C3"/>
              </a:buClr>
            </a:pPr>
            <a:r>
              <a:rPr lang="en-US" sz="1400" b="1">
                <a:ea typeface="+mn-lt"/>
                <a:cs typeface="+mn-lt"/>
              </a:rPr>
              <a:t>Scikit-learn</a:t>
            </a:r>
            <a:r>
              <a:rPr lang="en-US" sz="1400">
                <a:ea typeface="+mn-lt"/>
                <a:cs typeface="+mn-lt"/>
              </a:rPr>
              <a:t>: For evaluation metrics (precision, recall, F1 scores).</a:t>
            </a:r>
            <a:endParaRPr lang="en-US" sz="1400"/>
          </a:p>
          <a:p>
            <a:pPr marL="0" indent="0">
              <a:buClr>
                <a:srgbClr val="1287C3"/>
              </a:buClr>
              <a:buNone/>
            </a:pPr>
            <a:endParaRPr lang="en-US" sz="1400">
              <a:ea typeface="Calibri"/>
              <a:cs typeface="Calibri"/>
            </a:endParaRPr>
          </a:p>
          <a:p>
            <a:pPr marL="0" indent="0">
              <a:buNone/>
            </a:pPr>
            <a:endParaRPr lang="en-US" sz="1800">
              <a:latin typeface="Times New Roman"/>
              <a:cs typeface="Times New Roman"/>
            </a:endParaRPr>
          </a:p>
          <a:p>
            <a:pPr marL="0" indent="0">
              <a:buClr>
                <a:srgbClr val="30ACEC">
                  <a:lumMod val="75000"/>
                </a:srgbClr>
              </a:buClr>
              <a:buNone/>
            </a:pPr>
            <a:endParaRPr lang="en-US" sz="1800" b="1">
              <a:latin typeface="Times New Roman"/>
              <a:cs typeface="Times New Roman"/>
            </a:endParaRPr>
          </a:p>
          <a:p>
            <a:pPr>
              <a:buClr>
                <a:srgbClr val="1287C3"/>
              </a:buClr>
            </a:pPr>
            <a:endParaRPr lang="en-US" sz="1000"/>
          </a:p>
          <a:p>
            <a:pPr>
              <a:buClr>
                <a:srgbClr val="1287C3"/>
              </a:buClr>
            </a:pPr>
            <a:endParaRPr lang="en-US" sz="1000"/>
          </a:p>
          <a:p>
            <a:pPr marL="0" indent="0">
              <a:buNone/>
            </a:pPr>
            <a:endParaRPr lang="en-US">
              <a:highlight>
                <a:srgbClr val="FFFF00"/>
              </a:highlight>
            </a:endParaRPr>
          </a:p>
        </p:txBody>
      </p:sp>
      <p:sp>
        <p:nvSpPr>
          <p:cNvPr id="4" name="Rectangle 3">
            <a:extLst>
              <a:ext uri="{FF2B5EF4-FFF2-40B4-BE49-F238E27FC236}">
                <a16:creationId xmlns:a16="http://schemas.microsoft.com/office/drawing/2014/main" id="{7896FA30-75D0-53EE-7AEA-7FF4779F95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157263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A17E1-6EC0-7190-ABDB-44E639A560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8415D1C-207B-97B3-9E9B-D36856243519}"/>
              </a:ext>
            </a:extLst>
          </p:cNvPr>
          <p:cNvSpPr>
            <a:spLocks noGrp="1"/>
          </p:cNvSpPr>
          <p:nvPr>
            <p:ph type="title"/>
          </p:nvPr>
        </p:nvSpPr>
        <p:spPr>
          <a:xfrm>
            <a:off x="304800" y="228600"/>
            <a:ext cx="11684000" cy="868362"/>
          </a:xfrm>
        </p:spPr>
        <p:txBody>
          <a:bodyPr>
            <a:normAutofit fontScale="90000"/>
          </a:bodyPr>
          <a:lstStyle/>
          <a:p>
            <a:br>
              <a:rPr lang="en-US" b="1"/>
            </a:br>
            <a:br>
              <a:rPr lang="en-US" b="1"/>
            </a:br>
            <a:r>
              <a:rPr lang="en-GB" sz="4400" b="1"/>
              <a:t>Tools, Technologies, and Algorithms</a:t>
            </a:r>
            <a:endParaRPr lang="en-US" sz="4400" b="1"/>
          </a:p>
          <a:p>
            <a:br>
              <a:rPr lang="en-US"/>
            </a:br>
            <a:br>
              <a:rPr lang="en-US"/>
            </a:br>
            <a:endParaRPr lang="en-US"/>
          </a:p>
        </p:txBody>
      </p:sp>
      <p:sp>
        <p:nvSpPr>
          <p:cNvPr id="6" name="Content Placeholder 5">
            <a:extLst>
              <a:ext uri="{FF2B5EF4-FFF2-40B4-BE49-F238E27FC236}">
                <a16:creationId xmlns:a16="http://schemas.microsoft.com/office/drawing/2014/main" id="{0328DA5F-68D7-1336-6764-3ED9BBF127F5}"/>
              </a:ext>
            </a:extLst>
          </p:cNvPr>
          <p:cNvSpPr>
            <a:spLocks noGrp="1"/>
          </p:cNvSpPr>
          <p:nvPr>
            <p:ph idx="1"/>
          </p:nvPr>
        </p:nvSpPr>
        <p:spPr>
          <a:xfrm>
            <a:off x="1693077" y="2159262"/>
            <a:ext cx="9809946" cy="3631938"/>
          </a:xfrm>
        </p:spPr>
        <p:txBody>
          <a:bodyPr vert="horz" lIns="91440" tIns="45720" rIns="91440" bIns="45720" rtlCol="0" anchor="ctr">
            <a:noAutofit/>
          </a:bodyPr>
          <a:lstStyle/>
          <a:p>
            <a:pPr marL="0" indent="0">
              <a:buNone/>
            </a:pPr>
            <a:endParaRPr lang="en-US" sz="1800" b="1">
              <a:latin typeface="Times New Roman"/>
              <a:cs typeface="Times New Roman"/>
            </a:endParaRPr>
          </a:p>
          <a:p>
            <a:pPr>
              <a:buNone/>
            </a:pPr>
            <a:endParaRPr lang="en-US" b="1">
              <a:ea typeface="Calibri"/>
              <a:cs typeface="Calibri"/>
            </a:endParaRPr>
          </a:p>
          <a:p>
            <a:pPr marL="0" indent="0">
              <a:buNone/>
            </a:pPr>
            <a:endParaRPr lang="en-US" sz="1800">
              <a:latin typeface="Times New Roman"/>
              <a:ea typeface="+mn-lt"/>
              <a:cs typeface="Times New Roman"/>
            </a:endParaRPr>
          </a:p>
          <a:p>
            <a:pPr marL="0" indent="0">
              <a:buNone/>
            </a:pPr>
            <a:endParaRPr lang="en-US" sz="1800">
              <a:latin typeface="Times New Roman"/>
              <a:ea typeface="+mn-lt"/>
              <a:cs typeface="Times New Roman"/>
            </a:endParaRPr>
          </a:p>
          <a:p>
            <a:pPr marL="0" indent="0">
              <a:buNone/>
            </a:pPr>
            <a:endParaRPr lang="en-US" sz="1800">
              <a:latin typeface="Times New Roman"/>
              <a:ea typeface="+mn-lt"/>
              <a:cs typeface="Times New Roman"/>
            </a:endParaRPr>
          </a:p>
          <a:p>
            <a:pPr marL="0" indent="0">
              <a:buNone/>
            </a:pPr>
            <a:endParaRPr lang="en-US" sz="1800">
              <a:latin typeface="Times New Roman"/>
              <a:ea typeface="+mn-lt"/>
              <a:cs typeface="Times New Roman"/>
            </a:endParaRPr>
          </a:p>
          <a:p>
            <a:pPr marL="0" indent="0">
              <a:buNone/>
            </a:pPr>
            <a:endParaRPr lang="en-US" sz="1800">
              <a:latin typeface="Times New Roman"/>
              <a:ea typeface="+mn-lt"/>
              <a:cs typeface="Times New Roman"/>
            </a:endParaRPr>
          </a:p>
          <a:p>
            <a:pPr>
              <a:buClr>
                <a:srgbClr val="1287C3"/>
              </a:buClr>
            </a:pPr>
            <a:r>
              <a:rPr lang="en-US" sz="1800" b="1">
                <a:ea typeface="+mn-lt"/>
                <a:cs typeface="+mn-lt"/>
              </a:rPr>
              <a:t>Neural Networks (Deep Learning)</a:t>
            </a:r>
            <a:endParaRPr lang="en-US" sz="1800">
              <a:latin typeface="Times New Roman"/>
              <a:ea typeface="+mn-lt"/>
              <a:cs typeface="Times New Roman"/>
            </a:endParaRPr>
          </a:p>
          <a:p>
            <a:pPr lvl="1"/>
            <a:r>
              <a:rPr lang="en-US" sz="1400">
                <a:ea typeface="+mn-lt"/>
                <a:cs typeface="+mn-lt"/>
              </a:rPr>
              <a:t>Using </a:t>
            </a:r>
            <a:r>
              <a:rPr lang="en-US" sz="1400" err="1">
                <a:ea typeface="+mn-lt"/>
                <a:cs typeface="+mn-lt"/>
              </a:rPr>
              <a:t>PyTorch</a:t>
            </a:r>
            <a:r>
              <a:rPr lang="en-US" sz="1400">
                <a:ea typeface="+mn-lt"/>
                <a:cs typeface="+mn-lt"/>
              </a:rPr>
              <a:t> for creating and training neural models.</a:t>
            </a:r>
            <a:endParaRPr lang="en-US" sz="1400">
              <a:ea typeface="Calibri"/>
              <a:cs typeface="Calibri"/>
            </a:endParaRPr>
          </a:p>
          <a:p>
            <a:r>
              <a:rPr lang="en-US" sz="1800" b="1">
                <a:ea typeface="+mn-lt"/>
                <a:cs typeface="+mn-lt"/>
              </a:rPr>
              <a:t>Natural Language Processing (NLP)</a:t>
            </a:r>
            <a:endParaRPr lang="en-US"/>
          </a:p>
          <a:p>
            <a:pPr lvl="1"/>
            <a:r>
              <a:rPr lang="en-US" sz="1400">
                <a:ea typeface="+mn-lt"/>
                <a:cs typeface="+mn-lt"/>
              </a:rPr>
              <a:t>Tokenization, text preprocessing, embeddings, and attention.</a:t>
            </a:r>
            <a:endParaRPr lang="en-US" sz="1400">
              <a:ea typeface="Calibri"/>
              <a:cs typeface="Calibri"/>
            </a:endParaRPr>
          </a:p>
          <a:p>
            <a:r>
              <a:rPr lang="en-US" sz="1800" b="1">
                <a:ea typeface="+mn-lt"/>
                <a:cs typeface="+mn-lt"/>
              </a:rPr>
              <a:t>Sequence Modeling</a:t>
            </a:r>
            <a:endParaRPr lang="en-US"/>
          </a:p>
          <a:p>
            <a:pPr lvl="1"/>
            <a:r>
              <a:rPr lang="en-US" sz="1400" b="1" err="1">
                <a:ea typeface="+mn-lt"/>
                <a:cs typeface="+mn-lt"/>
              </a:rPr>
              <a:t>BiLSTM</a:t>
            </a:r>
            <a:r>
              <a:rPr lang="en-US" sz="1400" b="1">
                <a:ea typeface="+mn-lt"/>
                <a:cs typeface="+mn-lt"/>
              </a:rPr>
              <a:t> </a:t>
            </a:r>
            <a:r>
              <a:rPr lang="en-US" sz="1400">
                <a:ea typeface="+mn-lt"/>
                <a:cs typeface="+mn-lt"/>
              </a:rPr>
              <a:t>to capture sequential word dependencies.</a:t>
            </a:r>
            <a:endParaRPr lang="en-US" sz="1400">
              <a:ea typeface="Calibri"/>
              <a:cs typeface="Calibri"/>
            </a:endParaRPr>
          </a:p>
          <a:p>
            <a:r>
              <a:rPr lang="en-US" sz="1800" b="1">
                <a:ea typeface="+mn-lt"/>
                <a:cs typeface="+mn-lt"/>
              </a:rPr>
              <a:t>Database Integration</a:t>
            </a:r>
            <a:endParaRPr lang="en-US"/>
          </a:p>
          <a:p>
            <a:pPr lvl="1"/>
            <a:r>
              <a:rPr lang="en-US" sz="1400" b="1">
                <a:ea typeface="+mn-lt"/>
                <a:cs typeface="+mn-lt"/>
              </a:rPr>
              <a:t>SQLite </a:t>
            </a:r>
            <a:r>
              <a:rPr lang="en-US" sz="1400">
                <a:ea typeface="+mn-lt"/>
                <a:cs typeface="+mn-lt"/>
              </a:rPr>
              <a:t>to maintain training history and enable incremental learning with new feedback.</a:t>
            </a:r>
            <a:endParaRPr lang="en-US" sz="1400">
              <a:ea typeface="Calibri"/>
              <a:cs typeface="Calibri"/>
            </a:endParaRPr>
          </a:p>
          <a:p>
            <a:r>
              <a:rPr lang="en-US" sz="1800" b="1">
                <a:ea typeface="+mn-lt"/>
                <a:cs typeface="+mn-lt"/>
              </a:rPr>
              <a:t>Model Persistence</a:t>
            </a:r>
            <a:endParaRPr lang="en-US"/>
          </a:p>
          <a:p>
            <a:pPr lvl="1"/>
            <a:r>
              <a:rPr lang="en-US" sz="1400">
                <a:ea typeface="+mn-lt"/>
                <a:cs typeface="+mn-lt"/>
              </a:rPr>
              <a:t>Saving/loading models with </a:t>
            </a:r>
            <a:r>
              <a:rPr lang="en-US" sz="1400" b="1" err="1">
                <a:ea typeface="+mn-lt"/>
                <a:cs typeface="+mn-lt"/>
              </a:rPr>
              <a:t>PyTorch</a:t>
            </a:r>
            <a:r>
              <a:rPr lang="en-US" sz="1400" b="1">
                <a:ea typeface="+mn-lt"/>
                <a:cs typeface="+mn-lt"/>
              </a:rPr>
              <a:t> </a:t>
            </a:r>
            <a:r>
              <a:rPr lang="en-US" sz="1400">
                <a:ea typeface="+mn-lt"/>
                <a:cs typeface="+mn-lt"/>
              </a:rPr>
              <a:t>(</a:t>
            </a:r>
            <a:r>
              <a:rPr lang="en-US" sz="1400">
                <a:latin typeface="Consolas"/>
                <a:ea typeface="+mn-lt"/>
                <a:cs typeface="Times New Roman"/>
              </a:rPr>
              <a:t>.</a:t>
            </a:r>
            <a:r>
              <a:rPr lang="en-US" sz="1400" err="1">
                <a:latin typeface="Consolas"/>
                <a:ea typeface="+mn-lt"/>
                <a:cs typeface="Times New Roman"/>
              </a:rPr>
              <a:t>pth</a:t>
            </a:r>
            <a:r>
              <a:rPr lang="en-US" sz="1400">
                <a:ea typeface="+mn-lt"/>
                <a:cs typeface="+mn-lt"/>
              </a:rPr>
              <a:t>) and vocabulary with Pickle (</a:t>
            </a:r>
            <a:r>
              <a:rPr lang="en-US" sz="1400">
                <a:latin typeface="Consolas"/>
                <a:ea typeface="+mn-lt"/>
                <a:cs typeface="Times New Roman"/>
              </a:rPr>
              <a:t>.</a:t>
            </a:r>
            <a:r>
              <a:rPr lang="en-US" sz="1400" err="1">
                <a:latin typeface="Consolas"/>
                <a:ea typeface="+mn-lt"/>
                <a:cs typeface="Times New Roman"/>
              </a:rPr>
              <a:t>pkl</a:t>
            </a:r>
            <a:r>
              <a:rPr lang="en-US" sz="1400">
                <a:ea typeface="+mn-lt"/>
                <a:cs typeface="+mn-lt"/>
              </a:rPr>
              <a:t>).</a:t>
            </a:r>
            <a:endParaRPr lang="en-US" sz="1400">
              <a:ea typeface="Calibri"/>
              <a:cs typeface="Calibri"/>
            </a:endParaRPr>
          </a:p>
          <a:p>
            <a:r>
              <a:rPr lang="en-US" sz="1800" b="1" dirty="0">
                <a:latin typeface="Calibri"/>
                <a:ea typeface="+mn-lt"/>
                <a:cs typeface="Calibri"/>
              </a:rPr>
              <a:t>Backend Framework</a:t>
            </a:r>
          </a:p>
          <a:p>
            <a:pPr lvl="1"/>
            <a:r>
              <a:rPr lang="en-US" sz="1400">
                <a:latin typeface="Calibri"/>
                <a:ea typeface="Calibri"/>
                <a:cs typeface="Calibri"/>
              </a:rPr>
              <a:t>Use </a:t>
            </a:r>
            <a:r>
              <a:rPr lang="en-US" sz="1400" b="1">
                <a:latin typeface="Calibri"/>
                <a:ea typeface="Calibri"/>
                <a:cs typeface="Calibri"/>
              </a:rPr>
              <a:t>Flask </a:t>
            </a:r>
            <a:r>
              <a:rPr lang="en-US" sz="1400">
                <a:latin typeface="Calibri"/>
                <a:ea typeface="Calibri"/>
                <a:cs typeface="Calibri"/>
              </a:rPr>
              <a:t>as backend framework</a:t>
            </a:r>
          </a:p>
          <a:p>
            <a:r>
              <a:rPr lang="en-US" sz="1800" b="1" dirty="0">
                <a:latin typeface="Calibri"/>
                <a:ea typeface="Calibri"/>
                <a:cs typeface="Calibri"/>
              </a:rPr>
              <a:t>Frontend Framework</a:t>
            </a:r>
          </a:p>
          <a:p>
            <a:pPr lvl="1"/>
            <a:r>
              <a:rPr lang="en-US" sz="1400">
                <a:latin typeface="Calibri"/>
                <a:ea typeface="Calibri"/>
                <a:cs typeface="Calibri"/>
              </a:rPr>
              <a:t>Use </a:t>
            </a:r>
            <a:r>
              <a:rPr lang="en-US" sz="1400" b="1">
                <a:latin typeface="Calibri"/>
                <a:ea typeface="Calibri"/>
                <a:cs typeface="Calibri"/>
              </a:rPr>
              <a:t>React </a:t>
            </a:r>
            <a:r>
              <a:rPr lang="en-US" sz="1400">
                <a:latin typeface="Calibri"/>
                <a:ea typeface="Calibri"/>
                <a:cs typeface="Calibri"/>
              </a:rPr>
              <a:t>as frontend </a:t>
            </a:r>
            <a:r>
              <a:rPr lang="en-US" sz="1400" err="1">
                <a:latin typeface="Calibri"/>
                <a:ea typeface="Calibri"/>
                <a:cs typeface="Calibri"/>
              </a:rPr>
              <a:t>framwork</a:t>
            </a:r>
            <a:endParaRPr lang="en-US" sz="1400">
              <a:latin typeface="Calibri"/>
              <a:ea typeface="Calibri"/>
              <a:cs typeface="Calibri"/>
            </a:endParaRPr>
          </a:p>
          <a:p>
            <a:pPr>
              <a:buClr>
                <a:srgbClr val="1287C3"/>
              </a:buClr>
            </a:pPr>
            <a:endParaRPr lang="en-US" sz="1800">
              <a:latin typeface="Times New Roman"/>
              <a:ea typeface="Calibri"/>
              <a:cs typeface="Times New Roman"/>
            </a:endParaRPr>
          </a:p>
          <a:p>
            <a:pPr>
              <a:buClr>
                <a:srgbClr val="1287C3"/>
              </a:buClr>
            </a:pPr>
            <a:endParaRPr lang="en-US" sz="1800">
              <a:latin typeface="Times New Roman"/>
              <a:ea typeface="Calibri"/>
              <a:cs typeface="Times New Roman"/>
            </a:endParaRPr>
          </a:p>
          <a:p>
            <a:pPr marL="1028700" lvl="1">
              <a:buClr>
                <a:srgbClr val="1287C3"/>
              </a:buClr>
            </a:pPr>
            <a:endParaRPr lang="en-US" sz="1800">
              <a:latin typeface="Times New Roman"/>
              <a:ea typeface="Calibri"/>
              <a:cs typeface="Times New Roman"/>
            </a:endParaRPr>
          </a:p>
          <a:p>
            <a:pPr>
              <a:buNone/>
            </a:pPr>
            <a:endParaRPr lang="en-US" sz="1400">
              <a:latin typeface="Calibri" panose="020F0502020204030204"/>
              <a:ea typeface="Calibri"/>
              <a:cs typeface="Calibri" panose="020F0502020204030204"/>
            </a:endParaRPr>
          </a:p>
          <a:p>
            <a:pPr marL="0" indent="0">
              <a:buNone/>
            </a:pPr>
            <a:endParaRPr lang="en-US" sz="1800">
              <a:latin typeface="Times New Roman"/>
              <a:ea typeface="Calibri"/>
              <a:cs typeface="Times New Roman"/>
            </a:endParaRPr>
          </a:p>
          <a:p>
            <a:pPr marL="0" indent="0">
              <a:buClr>
                <a:srgbClr val="30ACEC">
                  <a:lumMod val="75000"/>
                </a:srgbClr>
              </a:buClr>
              <a:buNone/>
            </a:pPr>
            <a:endParaRPr lang="en-US" sz="1800" b="1">
              <a:latin typeface="Times New Roman"/>
              <a:ea typeface="Calibri" panose="020F0502020204030204"/>
              <a:cs typeface="Times New Roman"/>
            </a:endParaRPr>
          </a:p>
          <a:p>
            <a:pPr>
              <a:buClr>
                <a:srgbClr val="1287C3"/>
              </a:buClr>
            </a:pPr>
            <a:endParaRPr lang="en-US" sz="1000">
              <a:ea typeface="Calibri" panose="020F0502020204030204"/>
              <a:cs typeface="Calibri" panose="020F0502020204030204"/>
            </a:endParaRPr>
          </a:p>
          <a:p>
            <a:pPr>
              <a:buClr>
                <a:srgbClr val="1287C3"/>
              </a:buClr>
            </a:pPr>
            <a:endParaRPr lang="en-US" sz="1000">
              <a:ea typeface="Calibri" panose="020F0502020204030204"/>
              <a:cs typeface="Calibri" panose="020F0502020204030204"/>
            </a:endParaRPr>
          </a:p>
          <a:p>
            <a:pPr marL="0" indent="0">
              <a:buNone/>
            </a:pPr>
            <a:endParaRPr lang="en-US">
              <a:highlight>
                <a:srgbClr val="FFFF00"/>
              </a:highlight>
              <a:ea typeface="Calibri" panose="020F0502020204030204"/>
              <a:cs typeface="Calibri" panose="020F0502020204030204"/>
            </a:endParaRPr>
          </a:p>
        </p:txBody>
      </p:sp>
      <p:sp>
        <p:nvSpPr>
          <p:cNvPr id="4" name="Rectangle 3">
            <a:extLst>
              <a:ext uri="{FF2B5EF4-FFF2-40B4-BE49-F238E27FC236}">
                <a16:creationId xmlns:a16="http://schemas.microsoft.com/office/drawing/2014/main" id="{5E3AE567-7CD7-34CC-B95B-B2396A0044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331628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8158-D84E-1117-E10D-76E51A70B1E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D9A1661-82B8-D76D-061A-0313637A7D4F}"/>
              </a:ext>
            </a:extLst>
          </p:cNvPr>
          <p:cNvSpPr>
            <a:spLocks noGrp="1"/>
          </p:cNvSpPr>
          <p:nvPr>
            <p:ph type="title"/>
          </p:nvPr>
        </p:nvSpPr>
        <p:spPr>
          <a:xfrm>
            <a:off x="2615" y="907170"/>
            <a:ext cx="12186210" cy="1267295"/>
          </a:xfrm>
        </p:spPr>
        <p:txBody>
          <a:bodyPr>
            <a:normAutofit fontScale="90000"/>
          </a:bodyPr>
          <a:lstStyle/>
          <a:p>
            <a:br>
              <a:rPr lang="en-US" b="1"/>
            </a:br>
            <a:br>
              <a:rPr lang="en-US" b="1"/>
            </a:br>
            <a:r>
              <a:rPr lang="en-US" sz="6000" b="1"/>
              <a:t>Project Evidence -Model Accuracy</a:t>
            </a:r>
            <a:endParaRPr lang="en-US" sz="6000" b="1">
              <a:ea typeface="Calibri Light"/>
              <a:cs typeface="Calibri Light"/>
            </a:endParaRPr>
          </a:p>
          <a:p>
            <a:endParaRPr lang="en-US" sz="6000" b="1">
              <a:ea typeface="Calibri Light"/>
              <a:cs typeface="Calibri Light"/>
            </a:endParaRP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F7BA1E5D-95EF-CE89-43F0-9F40492EF8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screenshot of a computer screen&#10;&#10;AI-generated content may be incorrect.">
            <a:extLst>
              <a:ext uri="{FF2B5EF4-FFF2-40B4-BE49-F238E27FC236}">
                <a16:creationId xmlns:a16="http://schemas.microsoft.com/office/drawing/2014/main" id="{9309858F-AC28-38E4-654B-1B1A4CEE9AB4}"/>
              </a:ext>
            </a:extLst>
          </p:cNvPr>
          <p:cNvPicPr>
            <a:picLocks noChangeAspect="1"/>
          </p:cNvPicPr>
          <p:nvPr/>
        </p:nvPicPr>
        <p:blipFill>
          <a:blip r:embed="rId2"/>
          <a:stretch>
            <a:fillRect/>
          </a:stretch>
        </p:blipFill>
        <p:spPr>
          <a:xfrm>
            <a:off x="1627294" y="905542"/>
            <a:ext cx="7154757" cy="5326755"/>
          </a:xfrm>
          <a:prstGeom prst="rect">
            <a:avLst/>
          </a:prstGeom>
        </p:spPr>
      </p:pic>
    </p:spTree>
    <p:extLst>
      <p:ext uri="{BB962C8B-B14F-4D97-AF65-F5344CB8AC3E}">
        <p14:creationId xmlns:p14="http://schemas.microsoft.com/office/powerpoint/2010/main" val="1538196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0CE7-1D6B-A3BC-82F1-F0C18326E8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F83758D-B5A4-FF06-128C-FDC1E1150081}"/>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-Confusion Matrix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61FC153C-3123-7C53-FB82-4B2A62E5B04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2" name="Picture 1" descr="A blue squares with white text&#10;&#10;AI-generated content may be incorrect.">
            <a:extLst>
              <a:ext uri="{FF2B5EF4-FFF2-40B4-BE49-F238E27FC236}">
                <a16:creationId xmlns:a16="http://schemas.microsoft.com/office/drawing/2014/main" id="{883F6F11-3B4A-6D4A-A7D4-774B02C2BBFD}"/>
              </a:ext>
            </a:extLst>
          </p:cNvPr>
          <p:cNvPicPr>
            <a:picLocks noChangeAspect="1"/>
          </p:cNvPicPr>
          <p:nvPr/>
        </p:nvPicPr>
        <p:blipFill>
          <a:blip r:embed="rId2"/>
          <a:stretch>
            <a:fillRect/>
          </a:stretch>
        </p:blipFill>
        <p:spPr>
          <a:xfrm>
            <a:off x="1853739" y="1064712"/>
            <a:ext cx="6261153" cy="5292247"/>
          </a:xfrm>
          <a:prstGeom prst="rect">
            <a:avLst/>
          </a:prstGeom>
        </p:spPr>
      </p:pic>
    </p:spTree>
    <p:extLst>
      <p:ext uri="{BB962C8B-B14F-4D97-AF65-F5344CB8AC3E}">
        <p14:creationId xmlns:p14="http://schemas.microsoft.com/office/powerpoint/2010/main" val="1221219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6C3DA-7678-27DB-A784-782ACA1B90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E7E00B-1B6F-1012-5B81-99CB34781075}"/>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-Imports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33922AC8-E063-E868-8CD6-BDE71FDE4C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2" name="Picture 1" descr="A computer screen shot of a program code&#10;&#10;AI-generated content may be incorrect.">
            <a:extLst>
              <a:ext uri="{FF2B5EF4-FFF2-40B4-BE49-F238E27FC236}">
                <a16:creationId xmlns:a16="http://schemas.microsoft.com/office/drawing/2014/main" id="{35B4F5CD-080D-568C-2392-058E5FA8379C}"/>
              </a:ext>
            </a:extLst>
          </p:cNvPr>
          <p:cNvPicPr>
            <a:picLocks noChangeAspect="1"/>
          </p:cNvPicPr>
          <p:nvPr/>
        </p:nvPicPr>
        <p:blipFill>
          <a:blip r:embed="rId2"/>
          <a:stretch>
            <a:fillRect/>
          </a:stretch>
        </p:blipFill>
        <p:spPr>
          <a:xfrm>
            <a:off x="519532" y="1025260"/>
            <a:ext cx="7000620" cy="5055850"/>
          </a:xfrm>
          <a:prstGeom prst="rect">
            <a:avLst/>
          </a:prstGeom>
        </p:spPr>
      </p:pic>
      <p:sp>
        <p:nvSpPr>
          <p:cNvPr id="3" name="TextBox 2">
            <a:extLst>
              <a:ext uri="{FF2B5EF4-FFF2-40B4-BE49-F238E27FC236}">
                <a16:creationId xmlns:a16="http://schemas.microsoft.com/office/drawing/2014/main" id="{7133B08F-1DE2-65ED-F65F-D2C1E73945C2}"/>
              </a:ext>
            </a:extLst>
          </p:cNvPr>
          <p:cNvSpPr txBox="1"/>
          <p:nvPr/>
        </p:nvSpPr>
        <p:spPr>
          <a:xfrm>
            <a:off x="8307982" y="2073735"/>
            <a:ext cx="3534479" cy="1674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Bef>
                <a:spcPct val="0"/>
              </a:spcBef>
              <a:spcAft>
                <a:spcPct val="0"/>
              </a:spcAft>
              <a:buFont typeface="Arial,Sans-Serif"/>
              <a:buChar char="•"/>
            </a:pPr>
            <a:r>
              <a:rPr lang="en-US" sz="1400" b="1" dirty="0">
                <a:ea typeface="Calibri"/>
                <a:cs typeface="Calibri"/>
              </a:rPr>
              <a:t>Data Manipulation</a:t>
            </a:r>
            <a:r>
              <a:rPr lang="en-US" sz="1400" dirty="0">
                <a:ea typeface="Calibri"/>
                <a:cs typeface="Calibri"/>
              </a:rPr>
              <a:t> (</a:t>
            </a:r>
            <a:r>
              <a:rPr lang="en-US" sz="1400" dirty="0">
                <a:latin typeface="Consolas"/>
              </a:rPr>
              <a:t>pandas</a:t>
            </a:r>
            <a:r>
              <a:rPr lang="en-US" sz="1400" dirty="0">
                <a:ea typeface="Calibri"/>
                <a:cs typeface="Calibri"/>
              </a:rPr>
              <a:t>)</a:t>
            </a:r>
          </a:p>
          <a:p>
            <a:pPr marL="285750" indent="-285750">
              <a:lnSpc>
                <a:spcPct val="150000"/>
              </a:lnSpc>
              <a:spcBef>
                <a:spcPct val="0"/>
              </a:spcBef>
              <a:spcAft>
                <a:spcPct val="0"/>
              </a:spcAft>
              <a:buFont typeface="Arial,Sans-Serif"/>
              <a:buChar char="•"/>
            </a:pPr>
            <a:r>
              <a:rPr lang="en-US" sz="1400" b="1" dirty="0">
                <a:ea typeface="Calibri"/>
                <a:cs typeface="Calibri"/>
              </a:rPr>
              <a:t>Preprocessing</a:t>
            </a:r>
            <a:r>
              <a:rPr lang="en-US" sz="1400" dirty="0">
                <a:ea typeface="Calibri"/>
                <a:cs typeface="Calibri"/>
              </a:rPr>
              <a:t> (</a:t>
            </a:r>
            <a:r>
              <a:rPr lang="en-US" sz="1400" dirty="0" err="1">
                <a:latin typeface="Consolas"/>
              </a:rPr>
              <a:t>sklearn</a:t>
            </a:r>
            <a:r>
              <a:rPr lang="en-US" sz="1400" dirty="0">
                <a:latin typeface="Consolas"/>
              </a:rPr>
              <a:t>)</a:t>
            </a:r>
            <a:endParaRPr lang="en-US" sz="1400" dirty="0">
              <a:latin typeface="Consolas"/>
              <a:ea typeface="Calibri"/>
              <a:cs typeface="Calibri"/>
            </a:endParaRPr>
          </a:p>
          <a:p>
            <a:pPr marL="285750" indent="-285750">
              <a:lnSpc>
                <a:spcPct val="150000"/>
              </a:lnSpc>
              <a:spcBef>
                <a:spcPct val="0"/>
              </a:spcBef>
              <a:spcAft>
                <a:spcPct val="0"/>
              </a:spcAft>
              <a:buFont typeface="Arial,Sans-Serif"/>
              <a:buChar char="•"/>
            </a:pPr>
            <a:r>
              <a:rPr lang="en-US" sz="1400" b="1" dirty="0">
                <a:ea typeface="Calibri"/>
                <a:cs typeface="Calibri"/>
              </a:rPr>
              <a:t>Model Building</a:t>
            </a:r>
            <a:r>
              <a:rPr lang="en-US" sz="1400" dirty="0">
                <a:ea typeface="Calibri"/>
                <a:cs typeface="Calibri"/>
              </a:rPr>
              <a:t> (</a:t>
            </a:r>
            <a:r>
              <a:rPr lang="en-US" sz="1400" dirty="0" err="1">
                <a:ea typeface="Calibri"/>
                <a:cs typeface="Calibri"/>
              </a:rPr>
              <a:t>pytorch</a:t>
            </a:r>
            <a:r>
              <a:rPr lang="en-US" sz="1400" dirty="0">
                <a:ea typeface="Calibri"/>
                <a:cs typeface="Calibri"/>
              </a:rPr>
              <a:t>, </a:t>
            </a:r>
            <a:r>
              <a:rPr lang="en-US" sz="1400" dirty="0" err="1">
                <a:latin typeface="Consolas"/>
              </a:rPr>
              <a:t>sklearn</a:t>
            </a:r>
            <a:r>
              <a:rPr lang="en-US" sz="1400" dirty="0">
                <a:latin typeface="Calibri"/>
                <a:ea typeface="Calibri"/>
                <a:cs typeface="Calibri"/>
              </a:rPr>
              <a:t>)</a:t>
            </a:r>
            <a:endParaRPr lang="en-US" sz="1400" dirty="0">
              <a:ea typeface="Calibri"/>
              <a:cs typeface="Calibri"/>
            </a:endParaRPr>
          </a:p>
          <a:p>
            <a:pPr marL="285750" indent="-285750">
              <a:lnSpc>
                <a:spcPct val="150000"/>
              </a:lnSpc>
              <a:spcBef>
                <a:spcPct val="0"/>
              </a:spcBef>
              <a:spcAft>
                <a:spcPct val="0"/>
              </a:spcAft>
              <a:buFont typeface="Arial,Sans-Serif"/>
              <a:buChar char="•"/>
            </a:pPr>
            <a:r>
              <a:rPr lang="en-US" sz="1400" b="1" dirty="0">
                <a:ea typeface="Calibri"/>
                <a:cs typeface="Calibri"/>
              </a:rPr>
              <a:t>Evaluation</a:t>
            </a:r>
            <a:r>
              <a:rPr lang="en-US" sz="1400" dirty="0">
                <a:ea typeface="Calibri"/>
                <a:cs typeface="Calibri"/>
              </a:rPr>
              <a:t> (</a:t>
            </a:r>
            <a:r>
              <a:rPr lang="en-US" sz="1400" dirty="0" err="1">
                <a:latin typeface="Consolas"/>
              </a:rPr>
              <a:t>sklearn.metrics</a:t>
            </a:r>
            <a:r>
              <a:rPr lang="en-US" sz="1400" dirty="0">
                <a:ea typeface="Calibri"/>
                <a:cs typeface="Calibri"/>
              </a:rPr>
              <a:t>)</a:t>
            </a:r>
          </a:p>
          <a:p>
            <a:pPr marL="285750" indent="-285750">
              <a:lnSpc>
                <a:spcPct val="150000"/>
              </a:lnSpc>
              <a:spcBef>
                <a:spcPct val="0"/>
              </a:spcBef>
              <a:spcAft>
                <a:spcPct val="0"/>
              </a:spcAft>
              <a:buFont typeface="Arial,Sans-Serif"/>
              <a:buChar char="•"/>
            </a:pPr>
            <a:r>
              <a:rPr lang="en-US" sz="1400" b="1" dirty="0">
                <a:ea typeface="Calibri"/>
                <a:cs typeface="Calibri"/>
              </a:rPr>
              <a:t>Visualization</a:t>
            </a:r>
            <a:r>
              <a:rPr lang="en-US" sz="1400" dirty="0">
                <a:ea typeface="Calibri"/>
                <a:cs typeface="Calibri"/>
              </a:rPr>
              <a:t> (</a:t>
            </a:r>
            <a:r>
              <a:rPr lang="en-US" sz="1400" dirty="0">
                <a:latin typeface="Consolas"/>
              </a:rPr>
              <a:t>matplotlib)</a:t>
            </a:r>
            <a:endParaRPr lang="en-US" sz="1400" dirty="0">
              <a:ea typeface="Calibri"/>
              <a:cs typeface="Calibri"/>
            </a:endParaRPr>
          </a:p>
        </p:txBody>
      </p:sp>
    </p:spTree>
    <p:extLst>
      <p:ext uri="{BB962C8B-B14F-4D97-AF65-F5344CB8AC3E}">
        <p14:creationId xmlns:p14="http://schemas.microsoft.com/office/powerpoint/2010/main" val="4175792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67B6-F2F8-FE3E-8A6F-7FC44DE9A52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BC97193-22DD-B8E0-C960-A38DDE4061D3}"/>
              </a:ext>
            </a:extLst>
          </p:cNvPr>
          <p:cNvSpPr>
            <a:spLocks noGrp="1"/>
          </p:cNvSpPr>
          <p:nvPr>
            <p:ph type="title"/>
          </p:nvPr>
        </p:nvSpPr>
        <p:spPr>
          <a:xfrm>
            <a:off x="339344" y="2142"/>
            <a:ext cx="8535017" cy="1105710"/>
          </a:xfrm>
        </p:spPr>
        <p:txBody>
          <a:bodyPr>
            <a:normAutofit/>
          </a:bodyPr>
          <a:lstStyle/>
          <a:p>
            <a:pPr algn="just"/>
            <a:r>
              <a:rPr lang="en-US" sz="6000" b="1"/>
              <a:t>Evidences – Training</a:t>
            </a:r>
            <a:endParaRPr lang="en-US"/>
          </a:p>
        </p:txBody>
      </p:sp>
      <p:sp>
        <p:nvSpPr>
          <p:cNvPr id="2" name="Rectangle 1">
            <a:extLst>
              <a:ext uri="{FF2B5EF4-FFF2-40B4-BE49-F238E27FC236}">
                <a16:creationId xmlns:a16="http://schemas.microsoft.com/office/drawing/2014/main" id="{8E8BEBA5-3A62-B3F6-B4CE-A85F6D6E0AEA}"/>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b="1">
                <a:solidFill>
                  <a:schemeClr val="tx1"/>
                </a:solidFill>
              </a:rPr>
              <a:t>IT21812330</a:t>
            </a:r>
            <a:r>
              <a:rPr lang="en-US" sz="1800">
                <a:solidFill>
                  <a:schemeClr val="tx1"/>
                </a:solidFill>
              </a:rPr>
              <a:t>   |</a:t>
            </a:r>
            <a:r>
              <a:rPr lang="en-US">
                <a:solidFill>
                  <a:schemeClr val="tx1"/>
                </a:solidFill>
              </a:rPr>
              <a:t>  </a:t>
            </a:r>
            <a:r>
              <a:rPr lang="en-US" err="1">
                <a:solidFill>
                  <a:schemeClr val="tx1"/>
                </a:solidFill>
              </a:rPr>
              <a:t>D</a:t>
            </a:r>
            <a:r>
              <a:rPr lang="en-US" sz="1800" err="1">
                <a:solidFill>
                  <a:schemeClr val="tx1"/>
                </a:solidFill>
              </a:rPr>
              <a:t>.</a:t>
            </a:r>
            <a:r>
              <a:rPr lang="en-US" err="1">
                <a:solidFill>
                  <a:schemeClr val="tx1"/>
                </a:solidFill>
              </a:rPr>
              <a:t>L</a:t>
            </a:r>
            <a:r>
              <a:rPr lang="en-US" sz="1800" err="1">
                <a:solidFill>
                  <a:schemeClr val="tx1"/>
                </a:solidFill>
              </a:rPr>
              <a:t>.</a:t>
            </a:r>
            <a:r>
              <a:rPr lang="en-US" err="1">
                <a:solidFill>
                  <a:schemeClr val="tx1"/>
                </a:solidFill>
              </a:rPr>
              <a:t>K</a:t>
            </a:r>
            <a:r>
              <a:rPr lang="en-US" sz="1800" err="1">
                <a:solidFill>
                  <a:schemeClr val="tx1"/>
                </a:solidFill>
              </a:rPr>
              <a:t>.</a:t>
            </a:r>
            <a:r>
              <a:rPr lang="en-US" err="1">
                <a:solidFill>
                  <a:schemeClr val="tx1"/>
                </a:solidFill>
              </a:rPr>
              <a:t>L</a:t>
            </a:r>
            <a:r>
              <a:rPr lang="en-US" sz="1800" err="1">
                <a:solidFill>
                  <a:schemeClr val="tx1"/>
                </a:solidFill>
              </a:rPr>
              <a:t>.</a:t>
            </a:r>
            <a:r>
              <a:rPr lang="en-US" err="1">
                <a:solidFill>
                  <a:schemeClr val="tx1"/>
                </a:solidFill>
              </a:rPr>
              <a:t>Gangaboda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screenshot of a computer&#10;&#10;AI-generated content may be incorrect.">
            <a:extLst>
              <a:ext uri="{FF2B5EF4-FFF2-40B4-BE49-F238E27FC236}">
                <a16:creationId xmlns:a16="http://schemas.microsoft.com/office/drawing/2014/main" id="{5569DE37-F1E4-12AD-C15A-96FA4B151A8A}"/>
              </a:ext>
            </a:extLst>
          </p:cNvPr>
          <p:cNvPicPr>
            <a:picLocks noChangeAspect="1"/>
          </p:cNvPicPr>
          <p:nvPr/>
        </p:nvPicPr>
        <p:blipFill>
          <a:blip r:embed="rId2"/>
          <a:stretch>
            <a:fillRect/>
          </a:stretch>
        </p:blipFill>
        <p:spPr>
          <a:xfrm>
            <a:off x="1741714" y="1298121"/>
            <a:ext cx="8523515" cy="4729842"/>
          </a:xfrm>
          <a:prstGeom prst="rect">
            <a:avLst/>
          </a:prstGeom>
        </p:spPr>
      </p:pic>
    </p:spTree>
    <p:extLst>
      <p:ext uri="{BB962C8B-B14F-4D97-AF65-F5344CB8AC3E}">
        <p14:creationId xmlns:p14="http://schemas.microsoft.com/office/powerpoint/2010/main" val="1438431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7C0E-A702-25B1-41A9-876897F630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F1A037-18FD-8E11-32B0-B745F9D27EB9}"/>
              </a:ext>
            </a:extLst>
          </p:cNvPr>
          <p:cNvSpPr>
            <a:spLocks noGrp="1"/>
          </p:cNvSpPr>
          <p:nvPr>
            <p:ph type="title"/>
          </p:nvPr>
        </p:nvSpPr>
        <p:spPr>
          <a:xfrm>
            <a:off x="146777" y="907170"/>
            <a:ext cx="12042048" cy="515593"/>
          </a:xfrm>
        </p:spPr>
        <p:txBody>
          <a:bodyPr>
            <a:normAutofit fontScale="90000"/>
          </a:bodyPr>
          <a:lstStyle/>
          <a:p>
            <a:br>
              <a:rPr lang="en-US" b="1"/>
            </a:br>
            <a:br>
              <a:rPr lang="en-US" b="1"/>
            </a:br>
            <a:r>
              <a:rPr lang="en-US" sz="6000" b="1"/>
              <a:t>Project Evidence – </a:t>
            </a:r>
            <a:r>
              <a:rPr lang="en-US" b="1"/>
              <a:t>Bi-directional LSTM Model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10B1455F-1408-8F7B-56C2-748030E3A0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screenshot of a computer program&#10;&#10;AI-generated content may be incorrect.">
            <a:extLst>
              <a:ext uri="{FF2B5EF4-FFF2-40B4-BE49-F238E27FC236}">
                <a16:creationId xmlns:a16="http://schemas.microsoft.com/office/drawing/2014/main" id="{04283776-0446-DC8D-E36A-8FDC53CFDDA5}"/>
              </a:ext>
            </a:extLst>
          </p:cNvPr>
          <p:cNvPicPr>
            <a:picLocks noChangeAspect="1"/>
          </p:cNvPicPr>
          <p:nvPr/>
        </p:nvPicPr>
        <p:blipFill>
          <a:blip r:embed="rId2"/>
          <a:stretch>
            <a:fillRect/>
          </a:stretch>
        </p:blipFill>
        <p:spPr>
          <a:xfrm>
            <a:off x="1606026" y="784411"/>
            <a:ext cx="7321476" cy="5703795"/>
          </a:xfrm>
          <a:prstGeom prst="rect">
            <a:avLst/>
          </a:prstGeom>
        </p:spPr>
      </p:pic>
    </p:spTree>
    <p:extLst>
      <p:ext uri="{BB962C8B-B14F-4D97-AF65-F5344CB8AC3E}">
        <p14:creationId xmlns:p14="http://schemas.microsoft.com/office/powerpoint/2010/main" val="325372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48239" y="254262"/>
            <a:ext cx="6292174" cy="1325563"/>
          </a:xfrm>
        </p:spPr>
        <p:txBody>
          <a:bodyPr vert="horz" lIns="91440" tIns="45720" rIns="91440" bIns="45720" rtlCol="0" anchor="ctr">
            <a:normAutofit fontScale="90000"/>
          </a:bodyPr>
          <a:lstStyle/>
          <a:p>
            <a:pPr algn="l"/>
            <a:r>
              <a:rPr lang="en-US" kern="1200">
                <a:solidFill>
                  <a:schemeClr val="tx1"/>
                </a:solidFill>
                <a:ea typeface="+mj-ea"/>
                <a:cs typeface="+mj-cs"/>
              </a:rPr>
              <a:t>Research Objectives</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1"/>
          <p:cNvSpPr>
            <a:spLocks noGrp="1" noChangeArrowheads="1"/>
          </p:cNvSpPr>
          <p:nvPr>
            <p:ph type="subTitle" idx="1"/>
          </p:nvPr>
        </p:nvSpPr>
        <p:spPr bwMode="auto">
          <a:xfrm>
            <a:off x="413579" y="1430462"/>
            <a:ext cx="5558489"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buFont typeface="Arial" panose="020B0604020202020204" pitchFamily="34" charset="0"/>
              <a:buChar char="•"/>
              <a:tabLst/>
            </a:pPr>
            <a:endParaRPr lang="en-US" altLang="en-US" b="0" i="0" u="none" strike="noStrike" normalizeH="0" baseline="0">
              <a:ln>
                <a:noFill/>
              </a:ln>
            </a:endParaRPr>
          </a:p>
          <a:p>
            <a:pPr marL="457200" marR="0" lvl="0" indent="-228600" algn="l" fontAlgn="base">
              <a:buFont typeface="Arial" panose="020B0604020202020204" pitchFamily="34" charset="0"/>
              <a:buChar char="•"/>
              <a:tabLst/>
            </a:pPr>
            <a:r>
              <a:rPr kumimoji="0" lang="en-US" altLang="en-US" b="0" i="0" u="none" strike="noStrike" normalizeH="0" baseline="0">
                <a:ln>
                  <a:noFill/>
                </a:ln>
              </a:rPr>
              <a:t>Develop a modular, machine-learning-based APT Detection and Mitigation framework.</a:t>
            </a:r>
            <a:endParaRPr lang="en-US" altLang="en-US" b="0" i="0" u="none" strike="noStrike" normalizeH="0" baseline="0">
              <a:ln>
                <a:noFill/>
              </a:ln>
            </a:endParaRPr>
          </a:p>
          <a:p>
            <a:pPr marL="457200" marR="0" lvl="0" indent="-228600" algn="l" fontAlgn="base">
              <a:buFont typeface="Arial" panose="020B0604020202020204" pitchFamily="34" charset="0"/>
              <a:buChar char="•"/>
              <a:tabLst/>
            </a:pPr>
            <a:r>
              <a:rPr kumimoji="0" lang="en-US" altLang="en-US" b="0" i="0" u="none" strike="noStrike" normalizeH="0" baseline="0">
                <a:ln>
                  <a:noFill/>
                </a:ln>
              </a:rPr>
              <a:t>Address each APT lifecycle stage- reconnaissance, delivery, exploitation, and execution. </a:t>
            </a:r>
            <a:endParaRPr lang="en-US" altLang="en-US" b="0" i="0" u="none" strike="noStrike" normalizeH="0" baseline="0">
              <a:ln>
                <a:noFill/>
              </a:ln>
            </a:endParaRP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Shape 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888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7AE4-B8F4-93F5-7B76-63138A383F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63CD0A-9D41-5202-489A-41C518B9E89E}"/>
              </a:ext>
            </a:extLst>
          </p:cNvPr>
          <p:cNvSpPr>
            <a:spLocks noGrp="1"/>
          </p:cNvSpPr>
          <p:nvPr>
            <p:ph type="title"/>
          </p:nvPr>
        </p:nvSpPr>
        <p:spPr>
          <a:xfrm>
            <a:off x="-5623" y="863627"/>
            <a:ext cx="12042048" cy="515593"/>
          </a:xfrm>
        </p:spPr>
        <p:txBody>
          <a:bodyPr>
            <a:normAutofit fontScale="90000"/>
          </a:bodyPr>
          <a:lstStyle/>
          <a:p>
            <a:br>
              <a:rPr lang="en-US" b="1"/>
            </a:br>
            <a:br>
              <a:rPr lang="en-US" b="1"/>
            </a:br>
            <a:r>
              <a:rPr lang="en-US" sz="6000" b="1"/>
              <a:t>Project Evidence – Database</a:t>
            </a:r>
            <a:r>
              <a:rPr lang="en-US" b="1"/>
              <a:t> </a:t>
            </a:r>
          </a:p>
          <a:p>
            <a:endParaRPr lang="en-US" sz="6000" b="1">
              <a:ea typeface="Calibri Light"/>
              <a:cs typeface="Calibri Light"/>
            </a:endParaRPr>
          </a:p>
          <a:p>
            <a:br>
              <a:rPr lang="en-US"/>
            </a:br>
            <a:br>
              <a:rPr lang="en-US"/>
            </a:br>
            <a:endParaRPr lang="en-US"/>
          </a:p>
        </p:txBody>
      </p:sp>
      <p:sp>
        <p:nvSpPr>
          <p:cNvPr id="4" name="Rectangle 3">
            <a:extLst>
              <a:ext uri="{FF2B5EF4-FFF2-40B4-BE49-F238E27FC236}">
                <a16:creationId xmlns:a16="http://schemas.microsoft.com/office/drawing/2014/main" id="{55459BC4-D97F-35AF-BAF1-BC707118C9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IT21812330</a:t>
            </a:r>
            <a:r>
              <a:rPr lang="en-US" sz="1800">
                <a:solidFill>
                  <a:schemeClr val="tx1"/>
                </a:solidFill>
              </a:rPr>
              <a:t>   |   </a:t>
            </a:r>
            <a:r>
              <a:rPr lang="en-US" err="1">
                <a:solidFill>
                  <a:schemeClr val="tx1"/>
                </a:solidFill>
              </a:rPr>
              <a:t>D.L.K.L.Gangaboda</a:t>
            </a:r>
            <a:r>
              <a:rPr lang="en-US">
                <a:solidFill>
                  <a:schemeClr val="tx1"/>
                </a:solidFill>
              </a:rPr>
              <a:t> </a:t>
            </a:r>
            <a:r>
              <a:rPr lang="en-US" sz="1800" b="1">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2" name="Picture 1" descr="A screenshot of a computer&#10;&#10;AI-generated content may be incorrect.">
            <a:extLst>
              <a:ext uri="{FF2B5EF4-FFF2-40B4-BE49-F238E27FC236}">
                <a16:creationId xmlns:a16="http://schemas.microsoft.com/office/drawing/2014/main" id="{BA9B17F0-1806-620F-9267-630D98DA833F}"/>
              </a:ext>
            </a:extLst>
          </p:cNvPr>
          <p:cNvPicPr>
            <a:picLocks noChangeAspect="1"/>
          </p:cNvPicPr>
          <p:nvPr/>
        </p:nvPicPr>
        <p:blipFill>
          <a:blip r:embed="rId2"/>
          <a:stretch>
            <a:fillRect/>
          </a:stretch>
        </p:blipFill>
        <p:spPr>
          <a:xfrm>
            <a:off x="1267216" y="1271264"/>
            <a:ext cx="10772384" cy="4865125"/>
          </a:xfrm>
          <a:prstGeom prst="rect">
            <a:avLst/>
          </a:prstGeom>
        </p:spPr>
      </p:pic>
    </p:spTree>
    <p:extLst>
      <p:ext uri="{BB962C8B-B14F-4D97-AF65-F5344CB8AC3E}">
        <p14:creationId xmlns:p14="http://schemas.microsoft.com/office/powerpoint/2010/main" val="666204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  </a:t>
            </a:r>
            <a:r>
              <a:rPr lang="en-US" b="1"/>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1551139" y="761412"/>
            <a:ext cx="9851345" cy="4971273"/>
          </a:xfrm>
        </p:spPr>
        <p:txBody>
          <a:bodyPr vert="horz" lIns="91440" tIns="45720" rIns="91440" bIns="45720" rtlCol="0" anchor="t">
            <a:normAutofit/>
          </a:bodyPr>
          <a:lstStyle/>
          <a:p>
            <a:endParaRPr lang="en-US"/>
          </a:p>
          <a:p>
            <a:endParaRPr lang="en-US"/>
          </a:p>
          <a:p>
            <a:pPr marL="342900" indent="-342900" algn="just">
              <a:buClr>
                <a:srgbClr val="1287C3"/>
              </a:buClr>
              <a:buChar char="•"/>
            </a:pPr>
            <a:r>
              <a:rPr lang="en-US">
                <a:ea typeface="+mn-lt"/>
                <a:cs typeface="+mn-lt"/>
                <a:hlinkClick r:id="rId2"/>
              </a:rPr>
              <a:t>Detecting Spam Emails Using Tensorflow in Python - GeeksforGeeks</a:t>
            </a:r>
            <a:endParaRPr lang="en-US">
              <a:ea typeface="+mn-lt"/>
              <a:cs typeface="+mn-lt"/>
            </a:endParaRPr>
          </a:p>
          <a:p>
            <a:pPr marL="342900" indent="-342900" algn="just">
              <a:buClr>
                <a:srgbClr val="1287C3"/>
              </a:buClr>
              <a:buChar char="•"/>
            </a:pPr>
            <a:r>
              <a:rPr lang="en-US">
                <a:ea typeface="+mn-lt"/>
                <a:cs typeface="+mn-lt"/>
                <a:hlinkClick r:id="rId3"/>
              </a:rPr>
              <a:t>What is a Neural Network? - GeeksforGeeks</a:t>
            </a:r>
            <a:endParaRPr lang="en-US">
              <a:ea typeface="+mn-lt"/>
              <a:cs typeface="+mn-lt"/>
            </a:endParaRPr>
          </a:p>
          <a:p>
            <a:pPr marL="342900" indent="-342900" algn="just">
              <a:buClr>
                <a:srgbClr val="1287C3"/>
              </a:buClr>
              <a:buChar char="•"/>
            </a:pPr>
            <a:r>
              <a:rPr lang="en-US">
                <a:ea typeface="+mn-lt"/>
                <a:cs typeface="+mn-lt"/>
                <a:hlinkClick r:id="rId4"/>
              </a:rPr>
              <a:t>Spam Email Detection Using Convolutional Neural Networks: An Empirical Study</a:t>
            </a:r>
            <a:endParaRPr lang="en-US">
              <a:ea typeface="+mn-lt"/>
              <a:cs typeface="+mn-lt"/>
            </a:endParaRPr>
          </a:p>
          <a:p>
            <a:pPr marL="342900" indent="-342900" algn="just">
              <a:buClr>
                <a:srgbClr val="1287C3"/>
              </a:buClr>
              <a:buChar char="•"/>
            </a:pPr>
            <a:r>
              <a:rPr lang="en-US">
                <a:ea typeface="+mn-lt"/>
                <a:cs typeface="+mn-lt"/>
                <a:hlinkClick r:id="rId5"/>
              </a:rPr>
              <a:t>Bidirectional LSTM in NLP - GeeksforGeeks</a:t>
            </a:r>
            <a:endParaRPr lang="en-US">
              <a:ea typeface="+mn-lt"/>
              <a:cs typeface="+mn-lt"/>
            </a:endParaRPr>
          </a:p>
          <a:p>
            <a:pPr marL="342900" indent="-342900" algn="just">
              <a:buClr>
                <a:srgbClr val="1287C3"/>
              </a:buClr>
              <a:buChar char="•"/>
            </a:pPr>
            <a:r>
              <a:rPr lang="en-US">
                <a:ea typeface="+mn-lt"/>
                <a:cs typeface="+mn-lt"/>
                <a:hlinkClick r:id="rId6"/>
              </a:rPr>
              <a:t>MAX POOLING. The pooling operation involves sliding… | by DhanushKumar | Medium</a:t>
            </a:r>
            <a:endParaRPr lang="en-US">
              <a:ea typeface="+mn-lt"/>
              <a:cs typeface="+mn-lt"/>
            </a:endParaRPr>
          </a:p>
          <a:p>
            <a:pPr marL="342900" indent="-342900" algn="just">
              <a:buClr>
                <a:srgbClr val="1287C3"/>
              </a:buClr>
              <a:buChar char="•"/>
            </a:pPr>
            <a:r>
              <a:rPr lang="en-US">
                <a:ea typeface="+mn-lt"/>
                <a:cs typeface="+mn-lt"/>
                <a:hlinkClick r:id="rId7"/>
              </a:rPr>
              <a:t>15-206.pdf</a:t>
            </a:r>
            <a:endParaRPr lang="en-US">
              <a:ea typeface="Calibri" panose="020F0502020204030204"/>
              <a:cs typeface="Calibri" panose="020F0502020204030204"/>
            </a:endParaRPr>
          </a:p>
          <a:p>
            <a:pPr marL="342900" indent="-342900" algn="just">
              <a:buClr>
                <a:srgbClr val="1287C3"/>
              </a:buClr>
              <a:buChar char="•"/>
            </a:pPr>
            <a:endParaRPr lang="en-US">
              <a:ea typeface="+mn-lt"/>
              <a:cs typeface="+mn-lt"/>
            </a:endParaRPr>
          </a:p>
          <a:p>
            <a:pPr algn="l"/>
            <a:endParaRPr lang="en-US">
              <a:ea typeface="+mn-lt"/>
              <a:cs typeface="+mn-lt"/>
            </a:endParaRPr>
          </a:p>
        </p:txBody>
      </p:sp>
    </p:spTree>
    <p:extLst>
      <p:ext uri="{BB962C8B-B14F-4D97-AF65-F5344CB8AC3E}">
        <p14:creationId xmlns:p14="http://schemas.microsoft.com/office/powerpoint/2010/main" val="3250214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2D6841-38F8-FF96-8E85-1E7D3E22A37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996B546-978B-EE17-648C-9FCC8081CC4B}"/>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IT21825682 | H.P.D.D.M Wickramasinghe</a:t>
            </a:r>
          </a:p>
        </p:txBody>
      </p:sp>
      <p:sp>
        <p:nvSpPr>
          <p:cNvPr id="6" name="Text Placeholder 5">
            <a:extLst>
              <a:ext uri="{FF2B5EF4-FFF2-40B4-BE49-F238E27FC236}">
                <a16:creationId xmlns:a16="http://schemas.microsoft.com/office/drawing/2014/main" id="{073641AC-4FCA-E4AE-BE69-A6D1940D3F4C}"/>
              </a:ext>
            </a:extLst>
          </p:cNvPr>
          <p:cNvSpPr>
            <a:spLocks noGrp="1"/>
          </p:cNvSpPr>
          <p:nvPr>
            <p:ph type="body" idx="1"/>
          </p:nvPr>
        </p:nvSpPr>
        <p:spPr>
          <a:xfrm>
            <a:off x="4853699" y="4631161"/>
            <a:ext cx="6707366" cy="1569486"/>
          </a:xfrm>
        </p:spPr>
        <p:txBody>
          <a:bodyPr vert="horz" lIns="91440" tIns="45720" rIns="91440" bIns="45720" rtlCol="0">
            <a:normAutofit/>
          </a:bodyPr>
          <a:lstStyle/>
          <a:p>
            <a:r>
              <a:rPr lang="en-US" b="1" kern="1200">
                <a:solidFill>
                  <a:schemeClr val="tx1"/>
                </a:solidFill>
                <a:latin typeface="+mn-lt"/>
                <a:ea typeface="+mn-ea"/>
                <a:cs typeface="+mn-cs"/>
              </a:rPr>
              <a:t>Malware Execution Phase detection using Memory Forensics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C14507-2E6C-D781-F527-61E74035E62D}"/>
              </a:ext>
            </a:extLst>
          </p:cNvPr>
          <p:cNvSpPr/>
          <p:nvPr/>
        </p:nvSpPr>
        <p:spPr>
          <a:xfrm>
            <a:off x="3757601" y="6385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4" name="Picture 3" descr="A person with a beard&#10;&#10;AI-generated content may be incorrect.">
            <a:extLst>
              <a:ext uri="{FF2B5EF4-FFF2-40B4-BE49-F238E27FC236}">
                <a16:creationId xmlns:a16="http://schemas.microsoft.com/office/drawing/2014/main" id="{8A8C55C1-D997-E7B6-27ED-84CE99B37FE0}"/>
              </a:ext>
            </a:extLst>
          </p:cNvPr>
          <p:cNvPicPr>
            <a:picLocks noChangeAspect="1"/>
          </p:cNvPicPr>
          <p:nvPr/>
        </p:nvPicPr>
        <p:blipFill>
          <a:blip r:embed="rId2" cstate="print">
            <a:extLst>
              <a:ext uri="{28A0092B-C50C-407E-A947-70E740481C1C}">
                <a14:useLocalDpi xmlns:a14="http://schemas.microsoft.com/office/drawing/2010/main" val="0"/>
              </a:ext>
            </a:extLst>
          </a:blip>
          <a:srcRect l="19971" r="20209"/>
          <a:stretch>
            <a:fillRect/>
          </a:stretch>
        </p:blipFill>
        <p:spPr>
          <a:xfrm>
            <a:off x="2356426" y="1595337"/>
            <a:ext cx="2347534" cy="2617372"/>
          </a:xfrm>
          <a:prstGeom prst="rect">
            <a:avLst/>
          </a:prstGeom>
          <a:ln>
            <a:solidFill>
              <a:schemeClr val="tx1"/>
            </a:solidFill>
          </a:ln>
        </p:spPr>
      </p:pic>
    </p:spTree>
    <p:extLst>
      <p:ext uri="{BB962C8B-B14F-4D97-AF65-F5344CB8AC3E}">
        <p14:creationId xmlns:p14="http://schemas.microsoft.com/office/powerpoint/2010/main" val="3182898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536005" y="633716"/>
            <a:ext cx="6040876" cy="1337756"/>
          </a:xfrm>
        </p:spPr>
        <p:txBody>
          <a:bodyPr>
            <a:noAutofit/>
          </a:bodyPr>
          <a:lstStyle/>
          <a:p>
            <a:r>
              <a:rPr lang="en-US"/>
              <a:t>Research Question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982494" y="1312660"/>
            <a:ext cx="10363200" cy="1500187"/>
          </a:xfrm>
        </p:spPr>
        <p:txBody>
          <a:bodyPr>
            <a:normAutofit/>
          </a:bodyPr>
          <a:lstStyle/>
          <a:p>
            <a:pPr algn="ctr"/>
            <a:r>
              <a:rPr lang="en-US">
                <a:solidFill>
                  <a:schemeClr val="tx1"/>
                </a:solidFill>
              </a:rPr>
              <a:t>How can temporal patterns in memory snapshots, derived through memory forensics, be utilized to detect malicious execution during an APT attack?</a:t>
            </a:r>
            <a:endParaRPr lang="en-US">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5C18DFF-2971-14FC-6309-F58E39E65935}"/>
              </a:ext>
            </a:extLst>
          </p:cNvPr>
          <p:cNvSpPr/>
          <p:nvPr/>
        </p:nvSpPr>
        <p:spPr>
          <a:xfrm>
            <a:off x="3424011" y="638726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Cartoon Kids Boy Question Isolated Free PNG Free PNG 24484038 PNG">
            <a:extLst>
              <a:ext uri="{FF2B5EF4-FFF2-40B4-BE49-F238E27FC236}">
                <a16:creationId xmlns:a16="http://schemas.microsoft.com/office/drawing/2014/main" id="{3AD94746-76A6-3181-93A7-13E6C8CFF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137" y="3297483"/>
            <a:ext cx="3272344" cy="327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55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CE37-0B7D-1D14-A8F4-FFCEBDEFD222}"/>
              </a:ext>
            </a:extLst>
          </p:cNvPr>
          <p:cNvSpPr>
            <a:spLocks noGrp="1"/>
          </p:cNvSpPr>
          <p:nvPr>
            <p:ph type="title"/>
          </p:nvPr>
        </p:nvSpPr>
        <p:spPr>
          <a:xfrm>
            <a:off x="3960778" y="163976"/>
            <a:ext cx="4891392" cy="1158692"/>
          </a:xfrm>
        </p:spPr>
        <p:txBody>
          <a:bodyPr>
            <a:noAutofit/>
          </a:bodyPr>
          <a:lstStyle/>
          <a:p>
            <a:r>
              <a:rPr lang="en-US"/>
              <a:t>Research Gap</a:t>
            </a:r>
          </a:p>
        </p:txBody>
      </p:sp>
      <p:sp>
        <p:nvSpPr>
          <p:cNvPr id="3" name="Text Placeholder 2">
            <a:extLst>
              <a:ext uri="{FF2B5EF4-FFF2-40B4-BE49-F238E27FC236}">
                <a16:creationId xmlns:a16="http://schemas.microsoft.com/office/drawing/2014/main" id="{44FB960F-548F-209F-E1EA-ED704A1A67B8}"/>
              </a:ext>
            </a:extLst>
          </p:cNvPr>
          <p:cNvSpPr>
            <a:spLocks noGrp="1"/>
          </p:cNvSpPr>
          <p:nvPr>
            <p:ph type="body" idx="1"/>
          </p:nvPr>
        </p:nvSpPr>
        <p:spPr>
          <a:xfrm>
            <a:off x="1188706" y="1414422"/>
            <a:ext cx="10435536" cy="2411361"/>
          </a:xfrm>
        </p:spPr>
        <p:txBody>
          <a:bodyPr>
            <a:normAutofit/>
          </a:bodyPr>
          <a:lstStyle/>
          <a:p>
            <a:pPr algn="l"/>
            <a:r>
              <a:rPr lang="en-US" sz="2400" dirty="0">
                <a:solidFill>
                  <a:schemeClr val="tx1"/>
                </a:solidFill>
              </a:rPr>
              <a:t>Despite the growing use of memory forensics in detecting and analyzing advanced persistent threats (APT), there remains a significant gap in applying </a:t>
            </a:r>
            <a:r>
              <a:rPr lang="en-US" sz="2400" b="1" dirty="0">
                <a:solidFill>
                  <a:schemeClr val="tx1"/>
                </a:solidFill>
              </a:rPr>
              <a:t>real-time temporal malware detection</a:t>
            </a:r>
            <a:r>
              <a:rPr lang="en-US" sz="2400" dirty="0">
                <a:solidFill>
                  <a:schemeClr val="tx1"/>
                </a:solidFill>
              </a:rPr>
              <a:t> for identifying malicious processes running in system memory during the </a:t>
            </a:r>
            <a:r>
              <a:rPr lang="en-US" sz="2400" b="1" dirty="0">
                <a:solidFill>
                  <a:schemeClr val="tx1"/>
                </a:solidFill>
              </a:rPr>
              <a:t>execution phase</a:t>
            </a:r>
            <a:r>
              <a:rPr lang="en-US" sz="2400" dirty="0">
                <a:solidFill>
                  <a:schemeClr val="tx1"/>
                </a:solidFill>
              </a:rPr>
              <a:t>.</a:t>
            </a:r>
          </a:p>
        </p:txBody>
      </p:sp>
      <p:sp>
        <p:nvSpPr>
          <p:cNvPr id="4" name="Rectangle 3">
            <a:extLst>
              <a:ext uri="{FF2B5EF4-FFF2-40B4-BE49-F238E27FC236}">
                <a16:creationId xmlns:a16="http://schemas.microsoft.com/office/drawing/2014/main" id="{5610215F-A05B-2568-D38E-512CF7EE528E}"/>
              </a:ext>
            </a:extLst>
          </p:cNvPr>
          <p:cNvSpPr/>
          <p:nvPr/>
        </p:nvSpPr>
        <p:spPr>
          <a:xfrm>
            <a:off x="3482377" y="632889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341319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385553" y="218872"/>
            <a:ext cx="3420894" cy="868362"/>
          </a:xfrm>
        </p:spPr>
        <p:txBody>
          <a:bodyPr>
            <a:normAutofit fontScale="90000"/>
          </a:bodyPr>
          <a:lstStyle/>
          <a:p>
            <a:br>
              <a:rPr lang="en-US" b="1"/>
            </a:br>
            <a:br>
              <a:rPr lang="en-US" b="1"/>
            </a:br>
            <a:r>
              <a:rPr lang="en-US" sz="6700"/>
              <a:t>Objective</a:t>
            </a:r>
            <a:br>
              <a:rPr lang="en-US"/>
            </a:b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86643" y="1314854"/>
            <a:ext cx="10018713" cy="3124201"/>
          </a:xfrm>
        </p:spPr>
        <p:txBody>
          <a:bodyPr vert="horz" lIns="91440" tIns="45720" rIns="91440" bIns="45720" rtlCol="0" anchor="t">
            <a:noAutofit/>
          </a:bodyPr>
          <a:lstStyle/>
          <a:p>
            <a:pPr marL="0" indent="0">
              <a:buNone/>
            </a:pPr>
            <a:r>
              <a:rPr lang="en-US" sz="2400" dirty="0"/>
              <a:t>Develop an advanced </a:t>
            </a:r>
            <a:r>
              <a:rPr lang="en-US" sz="2400" b="1" dirty="0"/>
              <a:t>malware</a:t>
            </a:r>
            <a:r>
              <a:rPr lang="en-US" sz="2400" dirty="0"/>
              <a:t> </a:t>
            </a:r>
            <a:r>
              <a:rPr lang="en-US" sz="2400" b="1" dirty="0"/>
              <a:t>execution-phase detection</a:t>
            </a:r>
            <a:r>
              <a:rPr lang="en-US" sz="2400" dirty="0"/>
              <a:t> framework that leverages </a:t>
            </a:r>
            <a:r>
              <a:rPr lang="en-US" sz="2400" b="1" dirty="0"/>
              <a:t>memory forensics</a:t>
            </a:r>
            <a:r>
              <a:rPr lang="en-US" sz="2400" dirty="0"/>
              <a:t>, </a:t>
            </a:r>
            <a:r>
              <a:rPr lang="en-US" sz="2400" b="1" dirty="0"/>
              <a:t>temporal modeling</a:t>
            </a:r>
            <a:r>
              <a:rPr lang="en-US" sz="2400" dirty="0"/>
              <a:t>, and </a:t>
            </a:r>
            <a:r>
              <a:rPr lang="en-US" sz="2400" b="1" dirty="0"/>
              <a:t>malware detection</a:t>
            </a:r>
            <a:r>
              <a:rPr lang="en-US" sz="2400" dirty="0"/>
              <a:t> to identify and mitigate malicious processes during the execution phase of an APT attack.</a:t>
            </a:r>
          </a:p>
          <a:p>
            <a:pPr marL="0" indent="0">
              <a:buNone/>
            </a:pPr>
            <a:endParaRPr lang="en-US" sz="2400" dirty="0"/>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3BC6953-1A26-B3F5-A78D-B6B1207D3A50}"/>
              </a:ext>
            </a:extLst>
          </p:cNvPr>
          <p:cNvSpPr/>
          <p:nvPr/>
        </p:nvSpPr>
        <p:spPr>
          <a:xfrm>
            <a:off x="3394194"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706056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Times New Roman" panose="02020603050405020304" pitchFamily="18" charset="0"/>
              </a:rPr>
              <a:t>Methodology</a:t>
            </a:r>
          </a:p>
        </p:txBody>
      </p:sp>
      <p:sp>
        <p:nvSpPr>
          <p:cNvPr id="2" name="Content Placeholder 1"/>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a:buNone/>
            </a:pPr>
            <a:r>
              <a:rPr lang="en-US" sz="1200" b="1"/>
              <a:t>1. Dataset Collection</a:t>
            </a:r>
            <a:endParaRPr lang="en-US" sz="1200">
              <a:ea typeface="Calibri"/>
              <a:cs typeface="Calibri"/>
            </a:endParaRPr>
          </a:p>
          <a:p>
            <a:pPr>
              <a:buFont typeface="Arial"/>
            </a:pPr>
            <a:r>
              <a:rPr lang="en-US" sz="1200" b="1">
                <a:ea typeface="+mn-lt"/>
                <a:cs typeface="+mn-lt"/>
              </a:rPr>
              <a:t>Source:</a:t>
            </a:r>
            <a:r>
              <a:rPr lang="en-US" sz="1200">
                <a:ea typeface="+mn-lt"/>
                <a:cs typeface="+mn-lt"/>
              </a:rPr>
              <a:t> Dataset obtained from Kaggle.</a:t>
            </a:r>
          </a:p>
          <a:p>
            <a:pPr>
              <a:buFont typeface="Arial"/>
              <a:buChar char="•"/>
            </a:pPr>
            <a:r>
              <a:rPr lang="en-US" sz="1200" b="1">
                <a:ea typeface="+mn-lt"/>
                <a:cs typeface="+mn-lt"/>
              </a:rPr>
              <a:t>Content:</a:t>
            </a:r>
            <a:r>
              <a:rPr lang="en-US" sz="1200">
                <a:ea typeface="+mn-lt"/>
                <a:cs typeface="+mn-lt"/>
              </a:rPr>
              <a:t> Includes memory dump artifacts from both benign systems and systems infected with malware.</a:t>
            </a:r>
            <a:endParaRPr lang="en-US" sz="1200">
              <a:ea typeface="Calibri"/>
              <a:cs typeface="Calibri"/>
            </a:endParaRPr>
          </a:p>
          <a:p>
            <a:pPr>
              <a:buFont typeface="Arial"/>
              <a:buChar char="•"/>
            </a:pPr>
            <a:r>
              <a:rPr lang="en-US" sz="1200" b="1">
                <a:ea typeface="+mn-lt"/>
                <a:cs typeface="+mn-lt"/>
              </a:rPr>
              <a:t>Purpose:</a:t>
            </a:r>
            <a:r>
              <a:rPr lang="en-US" sz="1200">
                <a:ea typeface="+mn-lt"/>
                <a:cs typeface="+mn-lt"/>
              </a:rPr>
              <a:t> Provides a comprehensive set of data to train and evaluate the detection model.</a:t>
            </a:r>
            <a:br>
              <a:rPr lang="en-US" sz="1200"/>
            </a:br>
            <a:endParaRPr lang="en-US" sz="1200">
              <a:ea typeface="Calibri"/>
              <a:cs typeface="Calibri"/>
            </a:endParaRPr>
          </a:p>
          <a:p>
            <a:pPr>
              <a:buNone/>
            </a:pPr>
            <a:r>
              <a:rPr lang="en-US" sz="1200" b="1"/>
              <a:t>2. Preprocessing Pipeline Design</a:t>
            </a:r>
            <a:endParaRPr lang="en-US" sz="1200">
              <a:ea typeface="Calibri"/>
              <a:cs typeface="Calibri"/>
            </a:endParaRPr>
          </a:p>
          <a:p>
            <a:pPr>
              <a:buFont typeface="Arial"/>
            </a:pPr>
            <a:r>
              <a:rPr lang="en-US" sz="1200" b="1">
                <a:ea typeface="+mn-lt"/>
                <a:cs typeface="+mn-lt"/>
              </a:rPr>
              <a:t>Objective:</a:t>
            </a:r>
            <a:r>
              <a:rPr lang="en-US" sz="1200">
                <a:ea typeface="+mn-lt"/>
                <a:cs typeface="+mn-lt"/>
              </a:rPr>
              <a:t> Clean, extract, and transform raw memory dump data into meaningful features for analysis.</a:t>
            </a:r>
          </a:p>
          <a:p>
            <a:pPr>
              <a:buFont typeface="Arial"/>
            </a:pPr>
            <a:r>
              <a:rPr lang="en-US" sz="1200" b="1">
                <a:ea typeface="+mn-lt"/>
                <a:cs typeface="+mn-lt"/>
              </a:rPr>
              <a:t>Steps:</a:t>
            </a:r>
            <a:endParaRPr lang="en-US" sz="1200">
              <a:ea typeface="+mn-lt"/>
              <a:cs typeface="+mn-lt"/>
            </a:endParaRPr>
          </a:p>
          <a:p>
            <a:pPr marL="971550" lvl="1" indent="-285750">
              <a:buFont typeface="Arial"/>
            </a:pPr>
            <a:r>
              <a:rPr lang="en-US" sz="1200">
                <a:ea typeface="+mn-lt"/>
                <a:cs typeface="+mn-lt"/>
              </a:rPr>
              <a:t>Execute Volatility 3 plugins (e.g., </a:t>
            </a:r>
            <a:r>
              <a:rPr lang="en-US" sz="1200" err="1">
                <a:latin typeface="Calibri"/>
                <a:ea typeface="Calibri"/>
                <a:cs typeface="Calibri"/>
              </a:rPr>
              <a:t>pslist</a:t>
            </a:r>
            <a:r>
              <a:rPr lang="en-US" sz="1200">
                <a:ea typeface="+mn-lt"/>
                <a:cs typeface="+mn-lt"/>
              </a:rPr>
              <a:t>, </a:t>
            </a:r>
            <a:r>
              <a:rPr lang="en-US" sz="1200" err="1">
                <a:latin typeface="Calibri"/>
                <a:ea typeface="Calibri"/>
                <a:cs typeface="Calibri"/>
              </a:rPr>
              <a:t>dlllist</a:t>
            </a:r>
            <a:r>
              <a:rPr lang="en-US" sz="1200">
                <a:ea typeface="+mn-lt"/>
                <a:cs typeface="+mn-lt"/>
              </a:rPr>
              <a:t>, </a:t>
            </a:r>
            <a:r>
              <a:rPr lang="en-US" sz="1200" err="1">
                <a:latin typeface="Calibri"/>
                <a:ea typeface="Calibri"/>
                <a:cs typeface="Calibri"/>
              </a:rPr>
              <a:t>malfind</a:t>
            </a:r>
            <a:r>
              <a:rPr lang="en-US" sz="1200">
                <a:ea typeface="+mn-lt"/>
                <a:cs typeface="+mn-lt"/>
              </a:rPr>
              <a:t>) to extract forensic artifacts.</a:t>
            </a:r>
          </a:p>
          <a:p>
            <a:pPr marL="971550" lvl="1" indent="-285750">
              <a:buFont typeface="Arial"/>
            </a:pPr>
            <a:r>
              <a:rPr lang="en-US" sz="1200">
                <a:ea typeface="+mn-lt"/>
                <a:cs typeface="+mn-lt"/>
              </a:rPr>
              <a:t>Convert outputs into standardized CSV formats for consistency.</a:t>
            </a:r>
          </a:p>
          <a:p>
            <a:pPr marL="971550" lvl="1" indent="-285750">
              <a:buFont typeface="Arial"/>
            </a:pPr>
            <a:r>
              <a:rPr lang="en-US" sz="1200">
                <a:ea typeface="+mn-lt"/>
                <a:cs typeface="+mn-lt"/>
              </a:rPr>
              <a:t>Perform feature engineering to calculate system-level, process-level, and temporal features.</a:t>
            </a:r>
            <a:br>
              <a:rPr lang="en-US" sz="1200"/>
            </a:br>
            <a:endParaRPr lang="en-US" sz="1200">
              <a:ea typeface="Calibri"/>
              <a:cs typeface="Calibri"/>
            </a:endParaRPr>
          </a:p>
          <a:p>
            <a:pPr>
              <a:buNone/>
            </a:pPr>
            <a:r>
              <a:rPr lang="en-US" sz="1200" b="1"/>
              <a:t>3. Temporal Analysis Using LSTM</a:t>
            </a:r>
            <a:endParaRPr lang="en-US" sz="1200">
              <a:ea typeface="Calibri"/>
              <a:cs typeface="Calibri"/>
            </a:endParaRPr>
          </a:p>
          <a:p>
            <a:pPr>
              <a:buFont typeface="Arial"/>
            </a:pPr>
            <a:r>
              <a:rPr lang="en-US" sz="1200" b="1">
                <a:ea typeface="+mn-lt"/>
                <a:cs typeface="+mn-lt"/>
              </a:rPr>
              <a:t>Objective:</a:t>
            </a:r>
            <a:r>
              <a:rPr lang="en-US" sz="1200">
                <a:ea typeface="+mn-lt"/>
                <a:cs typeface="+mn-lt"/>
              </a:rPr>
              <a:t> Detect sequential anomalies in memory behavior over time.</a:t>
            </a:r>
          </a:p>
          <a:p>
            <a:pPr>
              <a:buFont typeface="Arial"/>
            </a:pPr>
            <a:r>
              <a:rPr lang="en-US" sz="1200" b="1">
                <a:ea typeface="+mn-lt"/>
                <a:cs typeface="+mn-lt"/>
              </a:rPr>
              <a:t>Approach:</a:t>
            </a:r>
            <a:endParaRPr lang="en-US" sz="1200">
              <a:ea typeface="+mn-lt"/>
              <a:cs typeface="+mn-lt"/>
            </a:endParaRPr>
          </a:p>
          <a:p>
            <a:pPr marL="971550" lvl="1" indent="-285750">
              <a:buFont typeface="Arial"/>
            </a:pPr>
            <a:r>
              <a:rPr lang="en-US" sz="1200">
                <a:ea typeface="+mn-lt"/>
                <a:cs typeface="+mn-lt"/>
              </a:rPr>
              <a:t>Utilize LSTM (Long Short-Term Memory) neural networks to model time-series patterns in process behavior.</a:t>
            </a:r>
          </a:p>
          <a:p>
            <a:pPr marL="971550" lvl="1" indent="-285750">
              <a:buFont typeface="Arial"/>
              <a:buChar char="•"/>
            </a:pPr>
            <a:r>
              <a:rPr lang="en-US" sz="1200">
                <a:ea typeface="+mn-lt"/>
                <a:cs typeface="+mn-lt"/>
              </a:rPr>
              <a:t>Capture temporal dependencies and abnormal sequences indicative of malware.</a:t>
            </a:r>
          </a:p>
          <a:p>
            <a:pPr>
              <a:buNone/>
            </a:pPr>
            <a:endParaRPr lang="en-US" sz="1200" b="1">
              <a:ea typeface="+mn-lt"/>
              <a:cs typeface="+mn-lt"/>
            </a:endParaRPr>
          </a:p>
        </p:txBody>
      </p:sp>
      <p:sp>
        <p:nvSpPr>
          <p:cNvPr id="3" name="Rectangle 2">
            <a:extLst>
              <a:ext uri="{FF2B5EF4-FFF2-40B4-BE49-F238E27FC236}">
                <a16:creationId xmlns:a16="http://schemas.microsoft.com/office/drawing/2014/main" id="{BC83A765-6480-51A7-B8C3-6D996BEC0CE0}"/>
              </a:ext>
            </a:extLst>
          </p:cNvPr>
          <p:cNvSpPr/>
          <p:nvPr/>
        </p:nvSpPr>
        <p:spPr>
          <a:xfrm>
            <a:off x="3410940" y="64321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03626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0EC83-596D-6F7F-FBBA-492B18266AC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035F270A-BB77-4146-A99F-3AB328ECABDD}"/>
              </a:ext>
            </a:extLst>
          </p:cNvPr>
          <p:cNvSpPr>
            <a:spLocks noGrp="1"/>
          </p:cNvSpPr>
          <p:nvPr>
            <p:ph idx="1"/>
          </p:nvPr>
        </p:nvSpPr>
        <p:spPr>
          <a:xfrm>
            <a:off x="4687638" y="211549"/>
            <a:ext cx="6555347" cy="4144668"/>
          </a:xfrm>
        </p:spPr>
        <p:txBody>
          <a:bodyPr vert="horz" lIns="91440" tIns="45720" rIns="91440" bIns="45720" rtlCol="0" anchor="ctr">
            <a:normAutofit/>
          </a:bodyPr>
          <a:lstStyle/>
          <a:p>
            <a:pPr>
              <a:buNone/>
            </a:pPr>
            <a:r>
              <a:rPr lang="en-US" sz="1200" b="1"/>
              <a:t>4. Mitigation and Response</a:t>
            </a:r>
            <a:endParaRPr lang="en-US" sz="1200">
              <a:ea typeface="Calibri"/>
              <a:cs typeface="Calibri"/>
            </a:endParaRPr>
          </a:p>
          <a:p>
            <a:pPr>
              <a:buFont typeface="Arial,Sans-Serif"/>
            </a:pPr>
            <a:r>
              <a:rPr lang="en-US" sz="1200" b="1"/>
              <a:t>Objective:</a:t>
            </a:r>
            <a:r>
              <a:rPr lang="en-US" sz="1200"/>
              <a:t> Respond to detected threats.</a:t>
            </a:r>
            <a:endParaRPr lang="en-US" sz="1200">
              <a:ea typeface="Calibri"/>
              <a:cs typeface="Calibri"/>
            </a:endParaRPr>
          </a:p>
          <a:p>
            <a:pPr>
              <a:buFont typeface="Arial,Sans-Serif"/>
            </a:pPr>
            <a:r>
              <a:rPr lang="en-US" sz="1200" b="1"/>
              <a:t>Approach:</a:t>
            </a:r>
            <a:endParaRPr lang="en-US" sz="1200">
              <a:ea typeface="Calibri"/>
              <a:cs typeface="Calibri"/>
            </a:endParaRPr>
          </a:p>
          <a:p>
            <a:pPr marL="971550" lvl="1" indent="-285750">
              <a:buFont typeface="Arial,Sans-Serif"/>
            </a:pPr>
            <a:r>
              <a:rPr lang="en-US" sz="1200"/>
              <a:t>Terminate malicious processes identified by the LSTM model.</a:t>
            </a:r>
            <a:endParaRPr lang="en-US" sz="1200">
              <a:ea typeface="Calibri"/>
              <a:cs typeface="Calibri"/>
            </a:endParaRPr>
          </a:p>
          <a:p>
            <a:pPr marL="971550" lvl="1" indent="-285750">
              <a:buFont typeface="Arial,Sans-Serif"/>
            </a:pPr>
            <a:endParaRPr lang="en-US" sz="1200">
              <a:ea typeface="Calibri"/>
              <a:cs typeface="Calibri"/>
            </a:endParaRPr>
          </a:p>
          <a:p>
            <a:pPr>
              <a:buNone/>
            </a:pPr>
            <a:r>
              <a:rPr lang="en-US" sz="1200" b="1"/>
              <a:t>5. Visualization</a:t>
            </a:r>
            <a:endParaRPr lang="en-US" sz="1200">
              <a:ea typeface="Calibri"/>
              <a:cs typeface="Calibri"/>
            </a:endParaRPr>
          </a:p>
          <a:p>
            <a:pPr>
              <a:buFont typeface="Arial,Sans-Serif"/>
            </a:pPr>
            <a:r>
              <a:rPr lang="en-US" sz="1200" b="1"/>
              <a:t>Objective:</a:t>
            </a:r>
            <a:r>
              <a:rPr lang="en-US" sz="1200"/>
              <a:t> Provide actionable insights to users and security analysts.</a:t>
            </a:r>
            <a:endParaRPr lang="en-US" sz="1200">
              <a:ea typeface="Calibri"/>
              <a:cs typeface="Calibri"/>
            </a:endParaRPr>
          </a:p>
          <a:p>
            <a:pPr>
              <a:buFont typeface="Arial,Sans-Serif"/>
            </a:pPr>
            <a:r>
              <a:rPr lang="en-US" sz="1200" b="1"/>
              <a:t>Features:</a:t>
            </a:r>
            <a:endParaRPr lang="en-US" sz="1200">
              <a:ea typeface="Calibri"/>
              <a:cs typeface="Calibri"/>
            </a:endParaRPr>
          </a:p>
          <a:p>
            <a:pPr marL="971550" lvl="1" indent="-285750">
              <a:buFont typeface="Arial,Sans-Serif"/>
            </a:pPr>
            <a:r>
              <a:rPr lang="en-US" sz="1200"/>
              <a:t>Dashboards showing detected threats, system status, and mitigation actions.</a:t>
            </a:r>
            <a:endParaRPr lang="en-US" sz="1200">
              <a:ea typeface="Calibri"/>
              <a:cs typeface="Calibri"/>
            </a:endParaRPr>
          </a:p>
          <a:p>
            <a:pPr marL="971550" lvl="1" indent="-285750">
              <a:buFont typeface="Arial,Sans-Serif"/>
              <a:buChar char="•"/>
            </a:pPr>
            <a:r>
              <a:rPr lang="en-US" sz="1200">
                <a:ea typeface="Calibri"/>
                <a:cs typeface="Calibri"/>
              </a:rPr>
              <a:t>Interactive charts for process activity, anomalies, and predictions.</a:t>
            </a:r>
          </a:p>
          <a:p>
            <a:pPr marL="0" indent="0">
              <a:buNone/>
            </a:pPr>
            <a:endParaRPr lang="en-US" sz="1200">
              <a:ea typeface="Calibri"/>
              <a:cs typeface="Calibri"/>
            </a:endParaRPr>
          </a:p>
        </p:txBody>
      </p:sp>
      <p:sp>
        <p:nvSpPr>
          <p:cNvPr id="4" name="Rectangle 3">
            <a:extLst>
              <a:ext uri="{FF2B5EF4-FFF2-40B4-BE49-F238E27FC236}">
                <a16:creationId xmlns:a16="http://schemas.microsoft.com/office/drawing/2014/main" id="{976754B6-11B6-74EB-E9F5-1DDD90976BCB}"/>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740527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5445-7B91-345B-1BEB-0BA8AF84567C}"/>
              </a:ext>
            </a:extLst>
          </p:cNvPr>
          <p:cNvSpPr>
            <a:spLocks noGrp="1"/>
          </p:cNvSpPr>
          <p:nvPr>
            <p:ph type="title"/>
          </p:nvPr>
        </p:nvSpPr>
        <p:spPr>
          <a:xfrm>
            <a:off x="2720113" y="98559"/>
            <a:ext cx="6751773" cy="1199311"/>
          </a:xfrm>
        </p:spPr>
        <p:txBody>
          <a:bodyPr>
            <a:noAutofit/>
          </a:bodyPr>
          <a:lstStyle/>
          <a:p>
            <a:r>
              <a:rPr lang="en-US" sz="6000"/>
              <a:t>System Architecture</a:t>
            </a:r>
          </a:p>
        </p:txBody>
      </p:sp>
      <p:sp>
        <p:nvSpPr>
          <p:cNvPr id="6" name="Rectangle 5">
            <a:extLst>
              <a:ext uri="{FF2B5EF4-FFF2-40B4-BE49-F238E27FC236}">
                <a16:creationId xmlns:a16="http://schemas.microsoft.com/office/drawing/2014/main" id="{4BB6AE3C-A4E2-5433-E3A9-427BBBEC5B21}"/>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diagram of a computer&#10;&#10;AI-generated content may be incorrect.">
            <a:extLst>
              <a:ext uri="{FF2B5EF4-FFF2-40B4-BE49-F238E27FC236}">
                <a16:creationId xmlns:a16="http://schemas.microsoft.com/office/drawing/2014/main" id="{3EB6C8D1-2B61-7EE6-567A-1ED97564C53C}"/>
              </a:ext>
            </a:extLst>
          </p:cNvPr>
          <p:cNvPicPr>
            <a:picLocks noChangeAspect="1"/>
          </p:cNvPicPr>
          <p:nvPr/>
        </p:nvPicPr>
        <p:blipFill>
          <a:blip r:embed="rId2"/>
          <a:srcRect b="15199"/>
          <a:stretch>
            <a:fillRect/>
          </a:stretch>
        </p:blipFill>
        <p:spPr>
          <a:xfrm>
            <a:off x="814552" y="1297579"/>
            <a:ext cx="10562897" cy="4305702"/>
          </a:xfrm>
          <a:prstGeom prst="rect">
            <a:avLst/>
          </a:prstGeom>
          <a:ln>
            <a:solidFill>
              <a:schemeClr val="tx1"/>
            </a:solidFill>
          </a:ln>
        </p:spPr>
      </p:pic>
    </p:spTree>
    <p:extLst>
      <p:ext uri="{BB962C8B-B14F-4D97-AF65-F5344CB8AC3E}">
        <p14:creationId xmlns:p14="http://schemas.microsoft.com/office/powerpoint/2010/main" val="418924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B766E-9488-13DE-9C51-EC9B3CCDC4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Comparisons</a:t>
            </a:r>
          </a:p>
        </p:txBody>
      </p:sp>
      <p:graphicFrame>
        <p:nvGraphicFramePr>
          <p:cNvPr id="5" name="Table 4">
            <a:extLst>
              <a:ext uri="{FF2B5EF4-FFF2-40B4-BE49-F238E27FC236}">
                <a16:creationId xmlns:a16="http://schemas.microsoft.com/office/drawing/2014/main" id="{AC22A19F-AF47-F2A7-1E9C-16775E259062}"/>
              </a:ext>
            </a:extLst>
          </p:cNvPr>
          <p:cNvGraphicFramePr>
            <a:graphicFrameLocks noGrp="1"/>
          </p:cNvGraphicFramePr>
          <p:nvPr>
            <p:extLst>
              <p:ext uri="{D42A27DB-BD31-4B8C-83A1-F6EECF244321}">
                <p14:modId xmlns:p14="http://schemas.microsoft.com/office/powerpoint/2010/main" val="1975795792"/>
              </p:ext>
            </p:extLst>
          </p:nvPr>
        </p:nvGraphicFramePr>
        <p:xfrm>
          <a:off x="643467" y="1943719"/>
          <a:ext cx="10905068" cy="3857218"/>
        </p:xfrm>
        <a:graphic>
          <a:graphicData uri="http://schemas.openxmlformats.org/drawingml/2006/table">
            <a:tbl>
              <a:tblPr firstRow="1" bandRow="1">
                <a:tableStyleId>{5C22544A-7EE6-4342-B048-85BDC9FD1C3A}</a:tableStyleId>
              </a:tblPr>
              <a:tblGrid>
                <a:gridCol w="4437950">
                  <a:extLst>
                    <a:ext uri="{9D8B030D-6E8A-4147-A177-3AD203B41FA5}">
                      <a16:colId xmlns:a16="http://schemas.microsoft.com/office/drawing/2014/main" val="2651845779"/>
                    </a:ext>
                  </a:extLst>
                </a:gridCol>
                <a:gridCol w="881936">
                  <a:extLst>
                    <a:ext uri="{9D8B030D-6E8A-4147-A177-3AD203B41FA5}">
                      <a16:colId xmlns:a16="http://schemas.microsoft.com/office/drawing/2014/main" val="584994534"/>
                    </a:ext>
                  </a:extLst>
                </a:gridCol>
                <a:gridCol w="2405317">
                  <a:extLst>
                    <a:ext uri="{9D8B030D-6E8A-4147-A177-3AD203B41FA5}">
                      <a16:colId xmlns:a16="http://schemas.microsoft.com/office/drawing/2014/main" val="1465674519"/>
                    </a:ext>
                  </a:extLst>
                </a:gridCol>
                <a:gridCol w="1884827">
                  <a:extLst>
                    <a:ext uri="{9D8B030D-6E8A-4147-A177-3AD203B41FA5}">
                      <a16:colId xmlns:a16="http://schemas.microsoft.com/office/drawing/2014/main" val="3642037283"/>
                    </a:ext>
                  </a:extLst>
                </a:gridCol>
                <a:gridCol w="1295038">
                  <a:extLst>
                    <a:ext uri="{9D8B030D-6E8A-4147-A177-3AD203B41FA5}">
                      <a16:colId xmlns:a16="http://schemas.microsoft.com/office/drawing/2014/main" val="2720441578"/>
                    </a:ext>
                  </a:extLst>
                </a:gridCol>
              </a:tblGrid>
              <a:tr h="284894">
                <a:tc>
                  <a:txBody>
                    <a:bodyPr/>
                    <a:lstStyle/>
                    <a:p>
                      <a:pPr>
                        <a:buNone/>
                      </a:pPr>
                      <a:r>
                        <a:rPr lang="en-US" sz="1200"/>
                        <a:t>Research </a:t>
                      </a:r>
                    </a:p>
                  </a:txBody>
                  <a:tcPr marL="61339" marR="61339" marT="30669" marB="30669" anchor="ctr"/>
                </a:tc>
                <a:tc>
                  <a:txBody>
                    <a:bodyPr/>
                    <a:lstStyle/>
                    <a:p>
                      <a:pPr>
                        <a:buNone/>
                      </a:pPr>
                      <a:r>
                        <a:rPr lang="en-US" sz="1200"/>
                        <a:t>Year</a:t>
                      </a:r>
                    </a:p>
                  </a:txBody>
                  <a:tcPr marL="61339" marR="61339" marT="30669" marB="30669" anchor="ctr"/>
                </a:tc>
                <a:tc>
                  <a:txBody>
                    <a:bodyPr/>
                    <a:lstStyle/>
                    <a:p>
                      <a:pPr>
                        <a:buNone/>
                      </a:pPr>
                      <a:r>
                        <a:rPr lang="en-US" sz="1200"/>
                        <a:t>Technique / Model</a:t>
                      </a:r>
                    </a:p>
                  </a:txBody>
                  <a:tcPr marL="61339" marR="61339" marT="30669" marB="30669" anchor="ctr"/>
                </a:tc>
                <a:tc>
                  <a:txBody>
                    <a:bodyPr/>
                    <a:lstStyle/>
                    <a:p>
                      <a:pPr>
                        <a:buNone/>
                      </a:pPr>
                      <a:r>
                        <a:rPr lang="en-US" sz="1200"/>
                        <a:t>Dataset</a:t>
                      </a:r>
                    </a:p>
                  </a:txBody>
                  <a:tcPr marL="61339" marR="61339" marT="30669" marB="30669" anchor="ctr"/>
                </a:tc>
                <a:tc>
                  <a:txBody>
                    <a:bodyPr/>
                    <a:lstStyle/>
                    <a:p>
                      <a:pPr>
                        <a:buNone/>
                      </a:pPr>
                      <a:r>
                        <a:rPr lang="en-US" sz="1200"/>
                        <a:t>Accuracy</a:t>
                      </a:r>
                    </a:p>
                  </a:txBody>
                  <a:tcPr marL="61339" marR="61339" marT="30669" marB="30669" anchor="ctr"/>
                </a:tc>
                <a:extLst>
                  <a:ext uri="{0D108BD9-81ED-4DB2-BD59-A6C34878D82A}">
                    <a16:rowId xmlns:a16="http://schemas.microsoft.com/office/drawing/2014/main" val="3499925452"/>
                  </a:ext>
                </a:extLst>
              </a:tr>
              <a:tr h="284894">
                <a:tc>
                  <a:txBody>
                    <a:bodyPr/>
                    <a:lstStyle/>
                    <a:p>
                      <a:pPr>
                        <a:buNone/>
                      </a:pPr>
                      <a:r>
                        <a:rPr lang="en-US" sz="1200"/>
                        <a:t>Our System</a:t>
                      </a:r>
                    </a:p>
                  </a:txBody>
                  <a:tcPr marL="61339" marR="61339" marT="30669" marB="30669" anchor="ctr"/>
                </a:tc>
                <a:tc>
                  <a:txBody>
                    <a:bodyPr/>
                    <a:lstStyle/>
                    <a:p>
                      <a:pPr>
                        <a:buNone/>
                      </a:pPr>
                      <a:r>
                        <a:rPr lang="en-US" sz="1200"/>
                        <a:t>2025</a:t>
                      </a:r>
                    </a:p>
                  </a:txBody>
                  <a:tcPr marL="61339" marR="61339" marT="30669" marB="30669" anchor="ctr"/>
                </a:tc>
                <a:tc>
                  <a:txBody>
                    <a:bodyPr/>
                    <a:lstStyle/>
                    <a:p>
                      <a:pPr>
                        <a:buNone/>
                      </a:pPr>
                      <a:r>
                        <a:rPr lang="en-US" sz="1200"/>
                        <a:t>LSTM (Temporal Analysis)</a:t>
                      </a:r>
                    </a:p>
                  </a:txBody>
                  <a:tcPr marL="61339" marR="61339" marT="30669" marB="30669" anchor="ctr"/>
                </a:tc>
                <a:tc>
                  <a:txBody>
                    <a:bodyPr/>
                    <a:lstStyle/>
                    <a:p>
                      <a:pPr>
                        <a:buNone/>
                      </a:pPr>
                      <a:r>
                        <a:rPr lang="en-US" sz="1200"/>
                        <a:t>CIC-MalMem-2022</a:t>
                      </a:r>
                    </a:p>
                  </a:txBody>
                  <a:tcPr marL="61339" marR="61339" marT="30669" marB="30669" anchor="ctr"/>
                </a:tc>
                <a:tc>
                  <a:txBody>
                    <a:bodyPr/>
                    <a:lstStyle/>
                    <a:p>
                      <a:pPr>
                        <a:buNone/>
                      </a:pPr>
                      <a:r>
                        <a:rPr lang="en-US" sz="1200"/>
                        <a:t>94.50%</a:t>
                      </a:r>
                    </a:p>
                  </a:txBody>
                  <a:tcPr marL="61339" marR="61339" marT="30669" marB="30669" anchor="ctr"/>
                </a:tc>
                <a:extLst>
                  <a:ext uri="{0D108BD9-81ED-4DB2-BD59-A6C34878D82A}">
                    <a16:rowId xmlns:a16="http://schemas.microsoft.com/office/drawing/2014/main" val="3334151741"/>
                  </a:ext>
                </a:extLst>
              </a:tr>
              <a:tr h="657486">
                <a:tc>
                  <a:txBody>
                    <a:bodyPr/>
                    <a:lstStyle/>
                    <a:p>
                      <a:pPr>
                        <a:buNone/>
                      </a:pPr>
                      <a:r>
                        <a:rPr lang="en-US" sz="1200"/>
                        <a:t>S. Lee, H. Kim, and H. Y. Lee, “</a:t>
                      </a:r>
                      <a:r>
                        <a:rPr lang="en-US" sz="1200" err="1"/>
                        <a:t>MemoryForensicsNet</a:t>
                      </a:r>
                      <a:r>
                        <a:rPr lang="en-US" sz="1200"/>
                        <a:t>: Malware Detection from Memory Image Using CNN-LSTM,” ICOIN 2020</a:t>
                      </a:r>
                    </a:p>
                  </a:txBody>
                  <a:tcPr marL="61339" marR="61339" marT="30669" marB="30669" anchor="ctr"/>
                </a:tc>
                <a:tc>
                  <a:txBody>
                    <a:bodyPr/>
                    <a:lstStyle/>
                    <a:p>
                      <a:pPr>
                        <a:buNone/>
                      </a:pPr>
                      <a:r>
                        <a:rPr lang="en-US" sz="1200"/>
                        <a:t>2020</a:t>
                      </a:r>
                    </a:p>
                  </a:txBody>
                  <a:tcPr marL="61339" marR="61339" marT="30669" marB="30669" anchor="ctr"/>
                </a:tc>
                <a:tc>
                  <a:txBody>
                    <a:bodyPr/>
                    <a:lstStyle/>
                    <a:p>
                      <a:pPr>
                        <a:buNone/>
                      </a:pPr>
                      <a:r>
                        <a:rPr lang="en-US" sz="1200"/>
                        <a:t>CNN-LSTM</a:t>
                      </a:r>
                    </a:p>
                  </a:txBody>
                  <a:tcPr marL="61339" marR="61339" marT="30669" marB="30669" anchor="ctr"/>
                </a:tc>
                <a:tc>
                  <a:txBody>
                    <a:bodyPr/>
                    <a:lstStyle/>
                    <a:p>
                      <a:pPr>
                        <a:buNone/>
                      </a:pPr>
                      <a:r>
                        <a:rPr lang="en-US" sz="1200"/>
                        <a:t>Custom</a:t>
                      </a:r>
                    </a:p>
                  </a:txBody>
                  <a:tcPr marL="61339" marR="61339" marT="30669" marB="30669" anchor="ctr"/>
                </a:tc>
                <a:tc>
                  <a:txBody>
                    <a:bodyPr/>
                    <a:lstStyle/>
                    <a:p>
                      <a:pPr>
                        <a:buNone/>
                      </a:pPr>
                      <a:r>
                        <a:rPr lang="en-US" sz="1200"/>
                        <a:t>~92.0%</a:t>
                      </a:r>
                    </a:p>
                  </a:txBody>
                  <a:tcPr marL="61339" marR="61339" marT="30669" marB="30669" anchor="ctr"/>
                </a:tc>
                <a:extLst>
                  <a:ext uri="{0D108BD9-81ED-4DB2-BD59-A6C34878D82A}">
                    <a16:rowId xmlns:a16="http://schemas.microsoft.com/office/drawing/2014/main" val="1372511248"/>
                  </a:ext>
                </a:extLst>
              </a:tr>
              <a:tr h="657486">
                <a:tc>
                  <a:txBody>
                    <a:bodyPr/>
                    <a:lstStyle/>
                    <a:p>
                      <a:pPr>
                        <a:buNone/>
                      </a:pPr>
                      <a:r>
                        <a:rPr lang="en-US" sz="1200"/>
                        <a:t>M. Al-</a:t>
                      </a:r>
                      <a:r>
                        <a:rPr lang="en-US" sz="1200" err="1"/>
                        <a:t>Duwairi</a:t>
                      </a:r>
                      <a:r>
                        <a:rPr lang="en-US" sz="1200"/>
                        <a:t>, M. Al-</a:t>
                      </a:r>
                      <a:r>
                        <a:rPr lang="en-US" sz="1200" err="1"/>
                        <a:t>Shamaileh</a:t>
                      </a:r>
                      <a:r>
                        <a:rPr lang="en-US" sz="1200"/>
                        <a:t>, and I. Al-</a:t>
                      </a:r>
                      <a:r>
                        <a:rPr lang="en-US" sz="1200" err="1"/>
                        <a:t>Ma'aitah</a:t>
                      </a:r>
                      <a:r>
                        <a:rPr lang="en-US" sz="1200"/>
                        <a:t>, “Deep Memory Malware Detection (DMMD) using Deep Neural Networks,” JISA 2021</a:t>
                      </a:r>
                    </a:p>
                  </a:txBody>
                  <a:tcPr marL="61339" marR="61339" marT="30669" marB="30669" anchor="ctr"/>
                </a:tc>
                <a:tc>
                  <a:txBody>
                    <a:bodyPr/>
                    <a:lstStyle/>
                    <a:p>
                      <a:pPr>
                        <a:buNone/>
                      </a:pPr>
                      <a:r>
                        <a:rPr lang="en-US" sz="1200"/>
                        <a:t>2021</a:t>
                      </a:r>
                    </a:p>
                  </a:txBody>
                  <a:tcPr marL="61339" marR="61339" marT="30669" marB="30669" anchor="ctr"/>
                </a:tc>
                <a:tc>
                  <a:txBody>
                    <a:bodyPr/>
                    <a:lstStyle/>
                    <a:p>
                      <a:pPr>
                        <a:buNone/>
                      </a:pPr>
                      <a:r>
                        <a:rPr lang="en-US" sz="1200"/>
                        <a:t>DNN</a:t>
                      </a:r>
                    </a:p>
                  </a:txBody>
                  <a:tcPr marL="61339" marR="61339" marT="30669" marB="30669" anchor="ctr"/>
                </a:tc>
                <a:tc>
                  <a:txBody>
                    <a:bodyPr/>
                    <a:lstStyle/>
                    <a:p>
                      <a:pPr>
                        <a:buNone/>
                      </a:pPr>
                      <a:r>
                        <a:rPr lang="en-US" sz="1200"/>
                        <a:t>Custom</a:t>
                      </a:r>
                    </a:p>
                  </a:txBody>
                  <a:tcPr marL="61339" marR="61339" marT="30669" marB="30669" anchor="ctr"/>
                </a:tc>
                <a:tc>
                  <a:txBody>
                    <a:bodyPr/>
                    <a:lstStyle/>
                    <a:p>
                      <a:pPr>
                        <a:buNone/>
                      </a:pPr>
                      <a:r>
                        <a:rPr lang="en-US" sz="1200"/>
                        <a:t>~90.5%</a:t>
                      </a:r>
                    </a:p>
                  </a:txBody>
                  <a:tcPr marL="61339" marR="61339" marT="30669" marB="30669" anchor="ctr"/>
                </a:tc>
                <a:extLst>
                  <a:ext uri="{0D108BD9-81ED-4DB2-BD59-A6C34878D82A}">
                    <a16:rowId xmlns:a16="http://schemas.microsoft.com/office/drawing/2014/main" val="1672969378"/>
                  </a:ext>
                </a:extLst>
              </a:tr>
              <a:tr h="657486">
                <a:tc>
                  <a:txBody>
                    <a:bodyPr/>
                    <a:lstStyle/>
                    <a:p>
                      <a:pPr>
                        <a:buNone/>
                      </a:pPr>
                      <a:r>
                        <a:rPr lang="en-US" sz="1200"/>
                        <a:t>J. Zhang, H. Yuan, J. Wang, and J. Wu, “Seq-Mal: An LSTM-Based Malware Detection Model Based on Sequential API Call Analysis,” ICIC 2019</a:t>
                      </a:r>
                    </a:p>
                  </a:txBody>
                  <a:tcPr marL="61339" marR="61339" marT="30669" marB="30669" anchor="ctr"/>
                </a:tc>
                <a:tc>
                  <a:txBody>
                    <a:bodyPr/>
                    <a:lstStyle/>
                    <a:p>
                      <a:pPr>
                        <a:buNone/>
                      </a:pPr>
                      <a:r>
                        <a:rPr lang="en-US" sz="1200"/>
                        <a:t>2019</a:t>
                      </a:r>
                    </a:p>
                  </a:txBody>
                  <a:tcPr marL="61339" marR="61339" marT="30669" marB="30669" anchor="ctr"/>
                </a:tc>
                <a:tc>
                  <a:txBody>
                    <a:bodyPr/>
                    <a:lstStyle/>
                    <a:p>
                      <a:pPr>
                        <a:buNone/>
                      </a:pPr>
                      <a:r>
                        <a:rPr lang="en-US" sz="1200"/>
                        <a:t>RNN</a:t>
                      </a:r>
                    </a:p>
                  </a:txBody>
                  <a:tcPr marL="61339" marR="61339" marT="30669" marB="30669" anchor="ctr"/>
                </a:tc>
                <a:tc>
                  <a:txBody>
                    <a:bodyPr/>
                    <a:lstStyle/>
                    <a:p>
                      <a:pPr>
                        <a:buNone/>
                      </a:pPr>
                      <a:r>
                        <a:rPr lang="en-US" sz="1200"/>
                        <a:t>API Call Sequences</a:t>
                      </a:r>
                    </a:p>
                  </a:txBody>
                  <a:tcPr marL="61339" marR="61339" marT="30669" marB="30669" anchor="ctr"/>
                </a:tc>
                <a:tc>
                  <a:txBody>
                    <a:bodyPr/>
                    <a:lstStyle/>
                    <a:p>
                      <a:pPr>
                        <a:buNone/>
                      </a:pPr>
                      <a:r>
                        <a:rPr lang="en-US" sz="1200"/>
                        <a:t>~91.2%</a:t>
                      </a:r>
                    </a:p>
                  </a:txBody>
                  <a:tcPr marL="61339" marR="61339" marT="30669" marB="30669" anchor="ctr"/>
                </a:tc>
                <a:extLst>
                  <a:ext uri="{0D108BD9-81ED-4DB2-BD59-A6C34878D82A}">
                    <a16:rowId xmlns:a16="http://schemas.microsoft.com/office/drawing/2014/main" val="4081202335"/>
                  </a:ext>
                </a:extLst>
              </a:tr>
              <a:tr h="657486">
                <a:tc>
                  <a:txBody>
                    <a:bodyPr/>
                    <a:lstStyle/>
                    <a:p>
                      <a:pPr>
                        <a:buNone/>
                      </a:pPr>
                      <a:r>
                        <a:rPr lang="en-US" sz="1200"/>
                        <a:t>R. M. Nabeel, H. A. A. Al-</a:t>
                      </a:r>
                      <a:r>
                        <a:rPr lang="en-US" sz="1200" err="1"/>
                        <a:t>Wosabi</a:t>
                      </a:r>
                      <a:r>
                        <a:rPr lang="en-US" sz="1200"/>
                        <a:t>, and A. Z. M. J. </a:t>
                      </a:r>
                      <a:r>
                        <a:rPr lang="en-US" sz="1200" err="1"/>
                        <a:t>Qazaw</a:t>
                      </a:r>
                      <a:r>
                        <a:rPr lang="en-US" sz="1200"/>
                        <a:t>, “MMCD: Memory Malware Classification and Detection using Machine Learning Techniques,” IJACSA 2022</a:t>
                      </a:r>
                    </a:p>
                  </a:txBody>
                  <a:tcPr marL="61339" marR="61339" marT="30669" marB="30669" anchor="ctr"/>
                </a:tc>
                <a:tc>
                  <a:txBody>
                    <a:bodyPr/>
                    <a:lstStyle/>
                    <a:p>
                      <a:pPr>
                        <a:buNone/>
                      </a:pPr>
                      <a:r>
                        <a:rPr lang="en-US" sz="1200"/>
                        <a:t>2022</a:t>
                      </a:r>
                    </a:p>
                  </a:txBody>
                  <a:tcPr marL="61339" marR="61339" marT="30669" marB="30669" anchor="ctr"/>
                </a:tc>
                <a:tc>
                  <a:txBody>
                    <a:bodyPr/>
                    <a:lstStyle/>
                    <a:p>
                      <a:pPr>
                        <a:buNone/>
                      </a:pPr>
                      <a:r>
                        <a:rPr lang="en-US" sz="1200"/>
                        <a:t>Random Forest</a:t>
                      </a:r>
                    </a:p>
                  </a:txBody>
                  <a:tcPr marL="61339" marR="61339" marT="30669" marB="30669" anchor="ctr"/>
                </a:tc>
                <a:tc>
                  <a:txBody>
                    <a:bodyPr/>
                    <a:lstStyle/>
                    <a:p>
                      <a:pPr>
                        <a:buNone/>
                      </a:pPr>
                      <a:r>
                        <a:rPr lang="en-US" sz="1200"/>
                        <a:t>Custom</a:t>
                      </a:r>
                    </a:p>
                  </a:txBody>
                  <a:tcPr marL="61339" marR="61339" marT="30669" marB="30669" anchor="ctr"/>
                </a:tc>
                <a:tc>
                  <a:txBody>
                    <a:bodyPr/>
                    <a:lstStyle/>
                    <a:p>
                      <a:pPr>
                        <a:buNone/>
                      </a:pPr>
                      <a:r>
                        <a:rPr lang="en-US" sz="1200"/>
                        <a:t>~91.8%</a:t>
                      </a:r>
                    </a:p>
                  </a:txBody>
                  <a:tcPr marL="61339" marR="61339" marT="30669" marB="30669" anchor="ctr"/>
                </a:tc>
                <a:extLst>
                  <a:ext uri="{0D108BD9-81ED-4DB2-BD59-A6C34878D82A}">
                    <a16:rowId xmlns:a16="http://schemas.microsoft.com/office/drawing/2014/main" val="2467261448"/>
                  </a:ext>
                </a:extLst>
              </a:tr>
              <a:tr h="657486">
                <a:tc>
                  <a:txBody>
                    <a:bodyPr/>
                    <a:lstStyle/>
                    <a:p>
                      <a:pPr>
                        <a:buNone/>
                      </a:pPr>
                      <a:r>
                        <a:rPr lang="en-US" sz="1200"/>
                        <a:t>A. </a:t>
                      </a:r>
                      <a:r>
                        <a:rPr lang="en-US" sz="1200" err="1"/>
                        <a:t>Zewei</a:t>
                      </a:r>
                      <a:r>
                        <a:rPr lang="en-US" sz="1200"/>
                        <a:t>, H. Zhu, and M. Sun, “MIMIR: A Multi-Stage Memory Forensics Framework for Advanced Malware Detection,” ICCSIT 2023</a:t>
                      </a:r>
                    </a:p>
                  </a:txBody>
                  <a:tcPr marL="61339" marR="61339" marT="30669" marB="30669" anchor="ctr"/>
                </a:tc>
                <a:tc>
                  <a:txBody>
                    <a:bodyPr/>
                    <a:lstStyle/>
                    <a:p>
                      <a:pPr>
                        <a:buNone/>
                      </a:pPr>
                      <a:r>
                        <a:rPr lang="en-US" sz="1200"/>
                        <a:t>2023</a:t>
                      </a:r>
                    </a:p>
                  </a:txBody>
                  <a:tcPr marL="61339" marR="61339" marT="30669" marB="30669" anchor="ctr"/>
                </a:tc>
                <a:tc>
                  <a:txBody>
                    <a:bodyPr/>
                    <a:lstStyle/>
                    <a:p>
                      <a:pPr>
                        <a:buNone/>
                      </a:pPr>
                      <a:r>
                        <a:rPr lang="en-US" sz="1200"/>
                        <a:t>ML (various)</a:t>
                      </a:r>
                    </a:p>
                  </a:txBody>
                  <a:tcPr marL="61339" marR="61339" marT="30669" marB="30669" anchor="ctr"/>
                </a:tc>
                <a:tc>
                  <a:txBody>
                    <a:bodyPr/>
                    <a:lstStyle/>
                    <a:p>
                      <a:pPr>
                        <a:buNone/>
                      </a:pPr>
                      <a:r>
                        <a:rPr lang="en-US" sz="1200"/>
                        <a:t>Custom</a:t>
                      </a:r>
                    </a:p>
                  </a:txBody>
                  <a:tcPr marL="61339" marR="61339" marT="30669" marB="30669" anchor="ctr"/>
                </a:tc>
                <a:tc>
                  <a:txBody>
                    <a:bodyPr/>
                    <a:lstStyle/>
                    <a:p>
                      <a:pPr>
                        <a:buNone/>
                      </a:pPr>
                      <a:r>
                        <a:rPr lang="en-US" sz="1200"/>
                        <a:t>~90.0%</a:t>
                      </a:r>
                    </a:p>
                  </a:txBody>
                  <a:tcPr marL="61339" marR="61339" marT="30669" marB="30669" anchor="ctr"/>
                </a:tc>
                <a:extLst>
                  <a:ext uri="{0D108BD9-81ED-4DB2-BD59-A6C34878D82A}">
                    <a16:rowId xmlns:a16="http://schemas.microsoft.com/office/drawing/2014/main" val="3043828284"/>
                  </a:ext>
                </a:extLst>
              </a:tr>
            </a:tbl>
          </a:graphicData>
        </a:graphic>
      </p:graphicFrame>
    </p:spTree>
    <p:extLst>
      <p:ext uri="{BB962C8B-B14F-4D97-AF65-F5344CB8AC3E}">
        <p14:creationId xmlns:p14="http://schemas.microsoft.com/office/powerpoint/2010/main" val="5382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1983" y="1654530"/>
            <a:ext cx="5425781" cy="1088839"/>
          </a:xfrm>
        </p:spPr>
        <p:txBody>
          <a:bodyPr>
            <a:normAutofit/>
          </a:bodyPr>
          <a:lstStyle/>
          <a:p>
            <a:pPr algn="l"/>
            <a:r>
              <a:rPr lang="en-US"/>
              <a:t>Overall Solution</a:t>
            </a:r>
          </a:p>
        </p:txBody>
      </p:sp>
      <p:sp>
        <p:nvSpPr>
          <p:cNvPr id="3" name="Subtitle 2"/>
          <p:cNvSpPr>
            <a:spLocks noGrp="1"/>
          </p:cNvSpPr>
          <p:nvPr>
            <p:ph type="subTitle" idx="1"/>
          </p:nvPr>
        </p:nvSpPr>
        <p:spPr>
          <a:xfrm>
            <a:off x="902146" y="2624479"/>
            <a:ext cx="5425781" cy="1655762"/>
          </a:xfrm>
        </p:spPr>
        <p:txBody>
          <a:bodyPr>
            <a:noAutofit/>
          </a:bodyPr>
          <a:lstStyle/>
          <a:p>
            <a:pPr algn="l"/>
            <a:br>
              <a:rPr lang="en-US"/>
            </a:br>
            <a:r>
              <a:rPr lang="en-US">
                <a:cs typeface="Times New Roman"/>
              </a:rPr>
              <a:t>The framework integrates specialized ML techniques for each lifecycle stage, feeding into a centralized threat intelligence system. This system enables real-time detection, mitigation, and adaptability to evolving threats.</a:t>
            </a:r>
          </a:p>
        </p:txBody>
      </p:sp>
      <p:sp>
        <p:nvSpPr>
          <p:cNvPr id="6" name="Freeform: Shape 5">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0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BD48-B9C1-AB3C-B2DF-C41B0C40E861}"/>
              </a:ext>
            </a:extLst>
          </p:cNvPr>
          <p:cNvSpPr>
            <a:spLocks noGrp="1"/>
          </p:cNvSpPr>
          <p:nvPr>
            <p:ph type="title"/>
          </p:nvPr>
        </p:nvSpPr>
        <p:spPr>
          <a:xfrm>
            <a:off x="3169658" y="0"/>
            <a:ext cx="6648014" cy="1385274"/>
          </a:xfrm>
        </p:spPr>
        <p:txBody>
          <a:bodyPr>
            <a:normAutofit fontScale="90000"/>
          </a:bodyPr>
          <a:lstStyle/>
          <a:p>
            <a:r>
              <a:rPr lang="en-US" sz="6000"/>
              <a:t>Tools and Technology</a:t>
            </a:r>
          </a:p>
        </p:txBody>
      </p:sp>
      <p:sp>
        <p:nvSpPr>
          <p:cNvPr id="4" name="Rectangle 1">
            <a:extLst>
              <a:ext uri="{FF2B5EF4-FFF2-40B4-BE49-F238E27FC236}">
                <a16:creationId xmlns:a16="http://schemas.microsoft.com/office/drawing/2014/main" id="{F1A87F18-D633-079B-1C3B-68EDFE16C515}"/>
              </a:ext>
            </a:extLst>
          </p:cNvPr>
          <p:cNvSpPr>
            <a:spLocks noGrp="1" noChangeArrowheads="1"/>
          </p:cNvSpPr>
          <p:nvPr>
            <p:ph idx="1"/>
          </p:nvPr>
        </p:nvSpPr>
        <p:spPr bwMode="auto">
          <a:xfrm>
            <a:off x="1548569" y="932673"/>
            <a:ext cx="9094862" cy="3913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effectLst/>
              </a:rPr>
              <a:t>Memory Forensics Tools</a:t>
            </a:r>
            <a:r>
              <a:rPr kumimoji="0" lang="en-US" altLang="en-US" sz="2400" i="0" u="none" strike="noStrike" cap="none" normalizeH="0" baseline="0">
                <a:ln>
                  <a:noFill/>
                </a:ln>
                <a:effectLst/>
              </a:rPr>
              <a:t>: </a:t>
            </a:r>
            <a:r>
              <a:rPr kumimoji="0" lang="en-US" altLang="en-US" sz="2400" i="0" u="none" strike="noStrike" cap="none" normalizeH="0" baseline="0" err="1">
                <a:ln>
                  <a:noFill/>
                </a:ln>
                <a:effectLst/>
              </a:rPr>
              <a:t>Winpmem</a:t>
            </a:r>
            <a:r>
              <a:rPr kumimoji="0" lang="en-US" altLang="en-US" sz="2400" i="0" u="none" strike="noStrike" cap="none" normalizeH="0" baseline="0">
                <a:ln>
                  <a:noFill/>
                </a:ln>
                <a:effectLst/>
              </a:rPr>
              <a:t>, Volatility</a:t>
            </a:r>
            <a:endParaRPr lang="en-US" altLang="en-US" sz="2400" i="0" u="none" strike="noStrike" cap="none" normalizeH="0" baseline="0">
              <a:ln>
                <a:noFill/>
              </a:ln>
              <a:effectLst/>
              <a:ea typeface="Calibri"/>
              <a:cs typeface="Calibri"/>
            </a:endParaRP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1"/>
              <a:t>Algorithm</a:t>
            </a:r>
            <a:r>
              <a:rPr kumimoji="0" lang="en-US" altLang="en-US" sz="2400" b="1" i="0" u="none" strike="noStrike" cap="none" normalizeH="0" baseline="0">
                <a:ln>
                  <a:noFill/>
                </a:ln>
                <a:effectLst/>
              </a:rPr>
              <a:t>: </a:t>
            </a:r>
            <a:r>
              <a:rPr kumimoji="0" lang="en-US" altLang="en-US" sz="2400" i="0" u="none" strike="noStrike" cap="none" normalizeH="0" baseline="0">
                <a:ln>
                  <a:noFill/>
                </a:ln>
                <a:effectLst/>
              </a:rPr>
              <a:t>LSTM (Long Short-Term Memory) network.</a:t>
            </a:r>
            <a:endParaRPr lang="en-US" altLang="en-US" sz="2400" i="0" u="none" strike="noStrike" cap="none" normalizeH="0" baseline="0">
              <a:ln>
                <a:noFill/>
              </a:ln>
              <a:effectLst/>
              <a:ea typeface="Calibri"/>
              <a:cs typeface="Calibri"/>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effectLst/>
              </a:rPr>
              <a:t>Feature Extraction: </a:t>
            </a:r>
            <a:r>
              <a:rPr kumimoji="0" lang="en-US" altLang="en-US" sz="2400" i="0" u="none" strike="noStrike" cap="none" normalizeH="0" baseline="0">
                <a:ln>
                  <a:noFill/>
                </a:ln>
                <a:effectLst/>
              </a:rPr>
              <a:t>Leveraging memory dumps to identify behavioral. </a:t>
            </a:r>
            <a:endParaRPr lang="en-US" altLang="en-US" sz="2400" i="0" u="none" strike="noStrike" cap="none" normalizeH="0" baseline="0">
              <a:ln>
                <a:noFill/>
              </a:ln>
              <a:effectLst/>
              <a:ea typeface="Calibri"/>
              <a:cs typeface="Calibri"/>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effectLst/>
              </a:rPr>
              <a:t>Model Training: </a:t>
            </a:r>
            <a:r>
              <a:rPr kumimoji="0" lang="en-US" altLang="en-US" sz="2400" i="0" u="none" strike="noStrike" cap="none" normalizeH="0" baseline="0">
                <a:ln>
                  <a:noFill/>
                </a:ln>
                <a:effectLst/>
              </a:rPr>
              <a:t>TensorFlow / </a:t>
            </a:r>
            <a:r>
              <a:rPr kumimoji="0" lang="en-US" altLang="en-US" sz="2400" i="0" u="none" strike="noStrike" cap="none" normalizeH="0" baseline="0" err="1">
                <a:ln>
                  <a:noFill/>
                </a:ln>
                <a:effectLst/>
              </a:rPr>
              <a:t>Keras</a:t>
            </a:r>
            <a:r>
              <a:rPr kumimoji="0" lang="en-US" altLang="en-US" sz="2400" i="0" u="none" strike="noStrike" cap="none" normalizeH="0" baseline="0">
                <a:ln>
                  <a:noFill/>
                </a:ln>
                <a:effectLst/>
              </a:rPr>
              <a:t> </a:t>
            </a:r>
            <a:r>
              <a:rPr lang="en-US" altLang="en-US" sz="2400"/>
              <a:t>, </a:t>
            </a:r>
            <a:r>
              <a:rPr lang="en-US" altLang="en-US" sz="2400" err="1"/>
              <a:t>Jupyter</a:t>
            </a:r>
            <a:r>
              <a:rPr lang="en-US" altLang="en-US" sz="2400"/>
              <a:t> Notebook</a:t>
            </a:r>
            <a:endParaRPr lang="en-US" altLang="en-US" sz="2400">
              <a:ea typeface="Calibri"/>
              <a:cs typeface="Calibri"/>
            </a:endParaRPr>
          </a:p>
          <a:p>
            <a:pPr marL="0" indent="0" eaLnBrk="0" fontAlgn="base" hangingPunct="0">
              <a:lnSpc>
                <a:spcPct val="150000"/>
              </a:lnSpc>
              <a:spcBef>
                <a:spcPct val="0"/>
              </a:spcBef>
              <a:spcAft>
                <a:spcPct val="0"/>
              </a:spcAft>
              <a:buFontTx/>
              <a:buChar char="•"/>
            </a:pPr>
            <a:r>
              <a:rPr kumimoji="0" lang="en-US" altLang="en-US" sz="2400" b="1" i="0" u="none" strike="noStrike" cap="none" normalizeH="0" baseline="0">
                <a:ln>
                  <a:noFill/>
                </a:ln>
                <a:effectLst/>
              </a:rPr>
              <a:t>Coding: </a:t>
            </a:r>
            <a:r>
              <a:rPr kumimoji="0" lang="en-US" altLang="en-US" sz="2400" i="0" u="none" strike="noStrike" cap="none" normalizeH="0" baseline="0">
                <a:ln>
                  <a:noFill/>
                </a:ln>
                <a:effectLst/>
              </a:rPr>
              <a:t>Python, </a:t>
            </a:r>
            <a:r>
              <a:rPr kumimoji="0" lang="en-US" altLang="en-US" sz="2400" i="0" u="none" strike="noStrike" cap="none" normalizeH="0" baseline="0" err="1">
                <a:ln>
                  <a:noFill/>
                </a:ln>
                <a:effectLst/>
              </a:rPr>
              <a:t>Powershell</a:t>
            </a:r>
            <a:r>
              <a:rPr kumimoji="0" lang="en-US" altLang="en-US" sz="2400" i="0" u="none" strike="noStrike" cap="none" normalizeH="0" baseline="0">
                <a:ln>
                  <a:noFill/>
                </a:ln>
                <a:effectLst/>
              </a:rPr>
              <a:t>, React JS</a:t>
            </a:r>
            <a:r>
              <a:rPr lang="en-US" altLang="en-US" sz="2400"/>
              <a:t>, Tailwind CSS</a:t>
            </a:r>
            <a:endParaRPr lang="en-US" altLang="en-US" sz="2400" i="0" u="none" strike="noStrike" cap="none" normalizeH="0" baseline="0">
              <a:ln>
                <a:noFill/>
              </a:ln>
              <a:effectLst/>
              <a:ea typeface="Calibri"/>
              <a:cs typeface="Calibri"/>
            </a:endParaRPr>
          </a:p>
          <a:p>
            <a:pPr marL="0" indent="0">
              <a:lnSpc>
                <a:spcPct val="150000"/>
              </a:lnSpc>
              <a:spcBef>
                <a:spcPct val="0"/>
              </a:spcBef>
              <a:spcAft>
                <a:spcPct val="0"/>
              </a:spcAft>
              <a:buFontTx/>
              <a:buChar char="•"/>
            </a:pPr>
            <a:r>
              <a:rPr lang="en-US" altLang="en-US" sz="2400" b="1">
                <a:ea typeface="Calibri"/>
                <a:cs typeface="Calibri"/>
              </a:rPr>
              <a:t>Database: </a:t>
            </a:r>
            <a:r>
              <a:rPr lang="en-US" altLang="en-US" sz="2400">
                <a:ea typeface="Calibri"/>
                <a:cs typeface="Calibri"/>
              </a:rPr>
              <a:t>Firebase</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1"/>
              <a:t>Testing: </a:t>
            </a:r>
            <a:r>
              <a:rPr lang="en-US" altLang="en-US" sz="2400"/>
              <a:t>Postman</a:t>
            </a:r>
            <a:endParaRPr lang="en-US" altLang="en-US" sz="2400" i="0" u="none" strike="noStrike" cap="none" normalizeH="0" baseline="0">
              <a:ln>
                <a:noFill/>
              </a:ln>
              <a:solidFill>
                <a:schemeClr val="tx1"/>
              </a:solidFill>
              <a:effectLst/>
              <a:ea typeface="Calibri"/>
              <a:cs typeface="Calibri"/>
            </a:endParaRPr>
          </a:p>
        </p:txBody>
      </p:sp>
      <p:sp>
        <p:nvSpPr>
          <p:cNvPr id="5" name="Rectangle 4">
            <a:extLst>
              <a:ext uri="{FF2B5EF4-FFF2-40B4-BE49-F238E27FC236}">
                <a16:creationId xmlns:a16="http://schemas.microsoft.com/office/drawing/2014/main" id="{DE58B63A-0DAF-8DE4-D0F7-44D38C1AA832}"/>
              </a:ext>
            </a:extLst>
          </p:cNvPr>
          <p:cNvSpPr/>
          <p:nvPr/>
        </p:nvSpPr>
        <p:spPr>
          <a:xfrm>
            <a:off x="3391485" y="630676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08112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8011-7647-9A07-221A-E07611BA0261}"/>
              </a:ext>
            </a:extLst>
          </p:cNvPr>
          <p:cNvSpPr>
            <a:spLocks noGrp="1"/>
          </p:cNvSpPr>
          <p:nvPr>
            <p:ph type="title"/>
          </p:nvPr>
        </p:nvSpPr>
        <p:spPr>
          <a:xfrm>
            <a:off x="3782827" y="188069"/>
            <a:ext cx="4626346" cy="1105710"/>
          </a:xfrm>
        </p:spPr>
        <p:txBody>
          <a:bodyPr>
            <a:normAutofit/>
          </a:bodyPr>
          <a:lstStyle/>
          <a:p>
            <a:r>
              <a:rPr lang="en-US" sz="6000"/>
              <a:t>Requirements</a:t>
            </a:r>
          </a:p>
        </p:txBody>
      </p:sp>
      <p:sp>
        <p:nvSpPr>
          <p:cNvPr id="3" name="Content Placeholder 2">
            <a:extLst>
              <a:ext uri="{FF2B5EF4-FFF2-40B4-BE49-F238E27FC236}">
                <a16:creationId xmlns:a16="http://schemas.microsoft.com/office/drawing/2014/main" id="{161B5897-1A4F-C969-2A02-63DD69418DEA}"/>
              </a:ext>
            </a:extLst>
          </p:cNvPr>
          <p:cNvSpPr>
            <a:spLocks noGrp="1"/>
          </p:cNvSpPr>
          <p:nvPr>
            <p:ph idx="1"/>
          </p:nvPr>
        </p:nvSpPr>
        <p:spPr>
          <a:xfrm>
            <a:off x="908692" y="1296210"/>
            <a:ext cx="10374615" cy="4113179"/>
          </a:xfrm>
        </p:spPr>
        <p:txBody>
          <a:bodyPr vert="horz" lIns="91440" tIns="45720" rIns="91440" bIns="45720" rtlCol="0" anchor="t">
            <a:noAutofit/>
          </a:bodyPr>
          <a:lstStyle/>
          <a:p>
            <a:pPr marL="0" indent="0">
              <a:buNone/>
            </a:pPr>
            <a:r>
              <a:rPr lang="en-US" sz="1400" b="1"/>
              <a:t>1. Functional Requirements</a:t>
            </a:r>
            <a:endParaRPr lang="en-US" sz="1400" b="1">
              <a:ea typeface="Calibri"/>
              <a:cs typeface="Calibri"/>
            </a:endParaRPr>
          </a:p>
          <a:p>
            <a:pPr marL="342900" indent="-342900"/>
            <a:r>
              <a:rPr lang="en-US" sz="1400" b="1">
                <a:ea typeface="+mn-lt"/>
                <a:cs typeface="+mn-lt"/>
              </a:rPr>
              <a:t>FR1:</a:t>
            </a:r>
            <a:r>
              <a:rPr lang="en-US" sz="1400">
                <a:ea typeface="+mn-lt"/>
                <a:cs typeface="+mn-lt"/>
              </a:rPr>
              <a:t> </a:t>
            </a:r>
            <a:r>
              <a:rPr lang="en-US" sz="1400" b="1">
                <a:ea typeface="+mn-lt"/>
                <a:cs typeface="+mn-lt"/>
              </a:rPr>
              <a:t>Memory Snapshot Acquisition: </a:t>
            </a:r>
            <a:r>
              <a:rPr lang="en-US" sz="1400">
                <a:ea typeface="+mn-lt"/>
                <a:cs typeface="+mn-lt"/>
              </a:rPr>
              <a:t>The system must be capable of acquiring complete physical memory dumps of target windows machines. </a:t>
            </a:r>
          </a:p>
          <a:p>
            <a:pPr marL="342900" indent="-342900"/>
            <a:r>
              <a:rPr lang="en-US" sz="1400" b="1">
                <a:ea typeface="+mn-lt"/>
                <a:cs typeface="+mn-lt"/>
              </a:rPr>
              <a:t>FR2: Memory Artifacts Acquisition: </a:t>
            </a:r>
            <a:r>
              <a:rPr lang="en-US" sz="1400">
                <a:ea typeface="+mn-lt"/>
                <a:cs typeface="+mn-lt"/>
              </a:rPr>
              <a:t>The system will be able to scan memory dumps to extract any forensic features, such as process lists, loaded DLLs, network connections, injected code, and hidden processes. </a:t>
            </a:r>
          </a:p>
          <a:p>
            <a:pPr marL="342900" indent="-342900"/>
            <a:r>
              <a:rPr lang="en-US" sz="1400" b="1">
                <a:ea typeface="+mn-lt"/>
                <a:cs typeface="+mn-lt"/>
              </a:rPr>
              <a:t>FR3: Preprocessing of Data:</a:t>
            </a:r>
            <a:r>
              <a:rPr lang="en-US" sz="1400">
                <a:ea typeface="+mn-lt"/>
                <a:cs typeface="+mn-lt"/>
              </a:rPr>
              <a:t> The system will pre-process extracted features (processes missing values, normalizes data, forms time-series sequences) in the appropriate machine learning format. </a:t>
            </a:r>
          </a:p>
          <a:p>
            <a:pPr marL="342900" indent="-342900"/>
            <a:r>
              <a:rPr lang="en-US" sz="1400" b="1">
                <a:ea typeface="+mn-lt"/>
                <a:cs typeface="+mn-lt"/>
              </a:rPr>
              <a:t>FR4: Malicious Execution Detection: </a:t>
            </a:r>
            <a:r>
              <a:rPr lang="en-US" sz="1400">
                <a:ea typeface="+mn-lt"/>
                <a:cs typeface="+mn-lt"/>
              </a:rPr>
              <a:t>This system uses an LSTM model to evaluate differences in the pattern of a memory state across time and correctly identify a memory state as malicious. </a:t>
            </a:r>
          </a:p>
          <a:p>
            <a:pPr marL="342900" indent="-342900"/>
            <a:r>
              <a:rPr lang="en-US" sz="1400" b="1">
                <a:ea typeface="+mn-lt"/>
                <a:cs typeface="+mn-lt"/>
              </a:rPr>
              <a:t>FR5: Analysis in Real-Time:</a:t>
            </a:r>
            <a:r>
              <a:rPr lang="en-US" sz="1400">
                <a:ea typeface="+mn-lt"/>
                <a:cs typeface="+mn-lt"/>
              </a:rPr>
              <a:t> The system should be able to analyze incoming memory snapshots and deliver detection results in near-real-time. </a:t>
            </a:r>
            <a:endParaRPr lang="en-US" sz="1400">
              <a:ea typeface="Calibri"/>
              <a:cs typeface="Calibri"/>
            </a:endParaRPr>
          </a:p>
          <a:p>
            <a:pPr marL="342900" indent="-342900"/>
            <a:r>
              <a:rPr lang="en-US" sz="1400" b="1">
                <a:ea typeface="+mn-lt"/>
                <a:cs typeface="+mn-lt"/>
              </a:rPr>
              <a:t>FR6: Threat Visualization: </a:t>
            </a:r>
            <a:r>
              <a:rPr lang="en-US" sz="1400">
                <a:ea typeface="+mn-lt"/>
                <a:cs typeface="+mn-lt"/>
              </a:rPr>
              <a:t>The system will show the detected malicious activity in a dashboard with information about the process, its process tree, and more detailed memory insights. </a:t>
            </a:r>
          </a:p>
          <a:p>
            <a:pPr marL="342900" indent="-342900"/>
            <a:r>
              <a:rPr lang="en-US" sz="1400" b="1">
                <a:ea typeface="+mn-lt"/>
                <a:cs typeface="+mn-lt"/>
              </a:rPr>
              <a:t>FR7:</a:t>
            </a:r>
            <a:r>
              <a:rPr lang="en-US" sz="1400">
                <a:ea typeface="+mn-lt"/>
                <a:cs typeface="+mn-lt"/>
              </a:rPr>
              <a:t> </a:t>
            </a:r>
            <a:r>
              <a:rPr lang="en-US" sz="1400" b="1">
                <a:ea typeface="+mn-lt"/>
                <a:cs typeface="+mn-lt"/>
              </a:rPr>
              <a:t>User-Mitigation:</a:t>
            </a:r>
            <a:r>
              <a:rPr lang="en-US" sz="1400">
                <a:ea typeface="+mn-lt"/>
                <a:cs typeface="+mn-lt"/>
              </a:rPr>
              <a:t> The system will have a terminate button on the dashboard that security analysts can use to terminate malicious processes detected by the system. </a:t>
            </a:r>
          </a:p>
          <a:p>
            <a:pPr marL="342900" indent="-342900"/>
            <a:r>
              <a:rPr lang="en-US" sz="1400" b="1">
                <a:ea typeface="+mn-lt"/>
                <a:cs typeface="+mn-lt"/>
              </a:rPr>
              <a:t>FR8:</a:t>
            </a:r>
            <a:r>
              <a:rPr lang="en-US" sz="1400">
                <a:ea typeface="+mn-lt"/>
                <a:cs typeface="+mn-lt"/>
              </a:rPr>
              <a:t> </a:t>
            </a:r>
            <a:r>
              <a:rPr lang="en-US" sz="1400" b="1">
                <a:ea typeface="+mn-lt"/>
                <a:cs typeface="+mn-lt"/>
              </a:rPr>
              <a:t>Historical Data Storage:</a:t>
            </a:r>
            <a:r>
              <a:rPr lang="en-US" sz="1400">
                <a:ea typeface="+mn-lt"/>
                <a:cs typeface="+mn-lt"/>
              </a:rPr>
              <a:t> The system will be configured to store the results of historical analysis and detection logs and system metrics in a Firebase database to be reviewed.</a:t>
            </a:r>
          </a:p>
          <a:p>
            <a:pPr marL="0" indent="0">
              <a:buNone/>
            </a:pPr>
            <a:endParaRPr lang="en-US" sz="1400">
              <a:ea typeface="Calibri" panose="020F0502020204030204"/>
              <a:cs typeface="Calibri" panose="020F0502020204030204"/>
            </a:endParaRPr>
          </a:p>
          <a:p>
            <a:pPr marL="0" indent="0">
              <a:buNone/>
            </a:pPr>
            <a:endParaRPr lang="en-US" sz="2400" b="1">
              <a:ea typeface="Calibri"/>
              <a:cs typeface="Calibri"/>
            </a:endParaRPr>
          </a:p>
          <a:p>
            <a:endParaRPr lang="en-US" sz="1800"/>
          </a:p>
          <a:p>
            <a:endParaRPr lang="en-US" sz="1800"/>
          </a:p>
        </p:txBody>
      </p:sp>
      <p:sp>
        <p:nvSpPr>
          <p:cNvPr id="4" name="Rectangle 3">
            <a:extLst>
              <a:ext uri="{FF2B5EF4-FFF2-40B4-BE49-F238E27FC236}">
                <a16:creationId xmlns:a16="http://schemas.microsoft.com/office/drawing/2014/main" id="{A32DAF6F-5249-199B-33AF-84818231E5DD}"/>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582826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24FF-7044-E932-3DD4-7577F84E0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D3D92-AD36-9E25-5BD3-BABF0CE2A4ED}"/>
              </a:ext>
            </a:extLst>
          </p:cNvPr>
          <p:cNvSpPr>
            <a:spLocks noGrp="1"/>
          </p:cNvSpPr>
          <p:nvPr>
            <p:ph type="title"/>
          </p:nvPr>
        </p:nvSpPr>
        <p:spPr>
          <a:xfrm>
            <a:off x="3782827" y="188069"/>
            <a:ext cx="4626346" cy="1105710"/>
          </a:xfrm>
        </p:spPr>
        <p:txBody>
          <a:bodyPr>
            <a:normAutofit/>
          </a:bodyPr>
          <a:lstStyle/>
          <a:p>
            <a:r>
              <a:rPr lang="en-US" sz="6000"/>
              <a:t>Requirements</a:t>
            </a:r>
          </a:p>
        </p:txBody>
      </p:sp>
      <p:sp>
        <p:nvSpPr>
          <p:cNvPr id="3" name="Content Placeholder 2">
            <a:extLst>
              <a:ext uri="{FF2B5EF4-FFF2-40B4-BE49-F238E27FC236}">
                <a16:creationId xmlns:a16="http://schemas.microsoft.com/office/drawing/2014/main" id="{A9E6FAC5-596E-D56F-B5A1-2992CAC96FEF}"/>
              </a:ext>
            </a:extLst>
          </p:cNvPr>
          <p:cNvSpPr>
            <a:spLocks noGrp="1"/>
          </p:cNvSpPr>
          <p:nvPr>
            <p:ph idx="1"/>
          </p:nvPr>
        </p:nvSpPr>
        <p:spPr>
          <a:xfrm>
            <a:off x="908692" y="1296210"/>
            <a:ext cx="10374615" cy="4113179"/>
          </a:xfrm>
        </p:spPr>
        <p:txBody>
          <a:bodyPr vert="horz" lIns="91440" tIns="45720" rIns="91440" bIns="45720" rtlCol="0" anchor="t">
            <a:noAutofit/>
          </a:bodyPr>
          <a:lstStyle/>
          <a:p>
            <a:pPr marL="0" indent="0">
              <a:buNone/>
            </a:pPr>
            <a:r>
              <a:rPr lang="en-US" sz="1400" b="1"/>
              <a:t>2. Non - Functional Requirements</a:t>
            </a:r>
            <a:endParaRPr lang="en-US" sz="1400" b="1">
              <a:ea typeface="Calibri"/>
              <a:cs typeface="Calibri"/>
            </a:endParaRPr>
          </a:p>
          <a:p>
            <a:pPr marL="342900" indent="-342900"/>
            <a:r>
              <a:rPr lang="en-US" sz="1400" b="1">
                <a:ea typeface="+mn-lt"/>
                <a:cs typeface="+mn-lt"/>
              </a:rPr>
              <a:t>NFR1: Accuracy: </a:t>
            </a:r>
            <a:r>
              <a:rPr lang="en-US" sz="1400">
                <a:ea typeface="+mn-lt"/>
                <a:cs typeface="+mn-lt"/>
              </a:rPr>
              <a:t>The detection module will have a high rate of accuracy (target &gt;90%), in distinguishing between benign and malicious memory states.</a:t>
            </a:r>
          </a:p>
          <a:p>
            <a:pPr marL="342900" indent="-342900"/>
            <a:r>
              <a:rPr lang="en-US" sz="1400" b="1">
                <a:ea typeface="+mn-lt"/>
                <a:cs typeface="+mn-lt"/>
              </a:rPr>
              <a:t>NFR2: Small False Positive Rate:</a:t>
            </a:r>
            <a:r>
              <a:rPr lang="en-US" sz="1400">
                <a:ea typeface="+mn-lt"/>
                <a:cs typeface="+mn-lt"/>
              </a:rPr>
              <a:t> The system will have a low false positive rate to reduce alert fatigue amongst security analysts. </a:t>
            </a:r>
            <a:endParaRPr lang="en-US">
              <a:ea typeface="+mn-lt"/>
              <a:cs typeface="+mn-lt"/>
            </a:endParaRPr>
          </a:p>
          <a:p>
            <a:pPr marL="342900" indent="-342900"/>
            <a:r>
              <a:rPr lang="en-US" sz="1400" b="1">
                <a:ea typeface="+mn-lt"/>
                <a:cs typeface="+mn-lt"/>
              </a:rPr>
              <a:t>NFR3: Performance/Latency:</a:t>
            </a:r>
            <a:r>
              <a:rPr lang="en-US" sz="1400">
                <a:ea typeface="+mn-lt"/>
                <a:cs typeface="+mn-lt"/>
              </a:rPr>
              <a:t> The time between the acquisition of memory snapshot to displaying the detection result on the dashboard must be reduced to the minimum possible to allow timely response. </a:t>
            </a:r>
            <a:endParaRPr lang="en-US">
              <a:ea typeface="+mn-lt"/>
              <a:cs typeface="+mn-lt"/>
            </a:endParaRPr>
          </a:p>
          <a:p>
            <a:pPr marL="342900" indent="-342900"/>
            <a:r>
              <a:rPr lang="en-US" sz="1400" b="1">
                <a:ea typeface="+mn-lt"/>
                <a:cs typeface="+mn-lt"/>
              </a:rPr>
              <a:t>NFR4: Scalability:</a:t>
            </a:r>
            <a:r>
              <a:rPr lang="en-US" sz="1400">
                <a:ea typeface="+mn-lt"/>
                <a:cs typeface="+mn-lt"/>
              </a:rPr>
              <a:t> The system architecture will be capable of monitoring a variety of endpoints at once. </a:t>
            </a:r>
            <a:endParaRPr lang="en-US">
              <a:ea typeface="+mn-lt"/>
              <a:cs typeface="+mn-lt"/>
            </a:endParaRPr>
          </a:p>
          <a:p>
            <a:pPr marL="342900" indent="-342900"/>
            <a:r>
              <a:rPr lang="en-US" sz="1400" b="1">
                <a:ea typeface="+mn-lt"/>
                <a:cs typeface="+mn-lt"/>
              </a:rPr>
              <a:t>NFR5: Reliability:</a:t>
            </a:r>
            <a:r>
              <a:rPr lang="en-US" sz="1400">
                <a:ea typeface="+mn-lt"/>
                <a:cs typeface="+mn-lt"/>
              </a:rPr>
              <a:t> The system will be operational, reliable without frequent crashes or faults. </a:t>
            </a:r>
            <a:endParaRPr lang="en-US">
              <a:ea typeface="+mn-lt"/>
              <a:cs typeface="+mn-lt"/>
            </a:endParaRPr>
          </a:p>
          <a:p>
            <a:pPr marL="342900" indent="-342900"/>
            <a:r>
              <a:rPr lang="en-US" sz="1400" b="1">
                <a:ea typeface="+mn-lt"/>
                <a:cs typeface="+mn-lt"/>
              </a:rPr>
              <a:t>NFR6: Usability: </a:t>
            </a:r>
            <a:r>
              <a:rPr lang="en-US" sz="1400">
                <a:ea typeface="+mn-lt"/>
                <a:cs typeface="+mn-lt"/>
              </a:rPr>
              <a:t>The user interface will be user friendly and intuitive to security professionals. </a:t>
            </a:r>
            <a:endParaRPr lang="en-US">
              <a:ea typeface="+mn-lt"/>
              <a:cs typeface="+mn-lt"/>
            </a:endParaRPr>
          </a:p>
          <a:p>
            <a:pPr marL="342900" indent="-342900"/>
            <a:r>
              <a:rPr lang="en-US" sz="1400" b="1">
                <a:ea typeface="+mn-lt"/>
                <a:cs typeface="+mn-lt"/>
              </a:rPr>
              <a:t>NFR7: Security:</a:t>
            </a:r>
            <a:r>
              <a:rPr lang="en-US" sz="1400">
                <a:ea typeface="+mn-lt"/>
                <a:cs typeface="+mn-lt"/>
              </a:rPr>
              <a:t> The data communication between the components and storage in Firebase will be secure.</a:t>
            </a:r>
            <a:endParaRPr lang="en-US">
              <a:ea typeface="Calibri"/>
              <a:cs typeface="Calibri"/>
            </a:endParaRPr>
          </a:p>
          <a:p>
            <a:pPr marL="0" indent="0">
              <a:buNone/>
            </a:pPr>
            <a:endParaRPr lang="en-US" sz="1400">
              <a:ea typeface="Calibri" panose="020F0502020204030204"/>
              <a:cs typeface="Calibri" panose="020F0502020204030204"/>
            </a:endParaRPr>
          </a:p>
          <a:p>
            <a:pPr marL="0" indent="0">
              <a:buNone/>
            </a:pPr>
            <a:endParaRPr lang="en-US" sz="2400" b="1">
              <a:ea typeface="Calibri"/>
              <a:cs typeface="Calibri"/>
            </a:endParaRPr>
          </a:p>
          <a:p>
            <a:endParaRPr lang="en-US" sz="1800"/>
          </a:p>
          <a:p>
            <a:endParaRPr lang="en-US" sz="1800"/>
          </a:p>
        </p:txBody>
      </p:sp>
      <p:sp>
        <p:nvSpPr>
          <p:cNvPr id="4" name="Rectangle 3">
            <a:extLst>
              <a:ext uri="{FF2B5EF4-FFF2-40B4-BE49-F238E27FC236}">
                <a16:creationId xmlns:a16="http://schemas.microsoft.com/office/drawing/2014/main" id="{BCAF6B42-E03B-618C-0B06-C91552024994}"/>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889721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17BD63-F84A-4ABD-0EDA-91987D99C873}"/>
              </a:ext>
            </a:extLst>
          </p:cNvPr>
          <p:cNvSpPr>
            <a:spLocks noGrp="1"/>
          </p:cNvSpPr>
          <p:nvPr>
            <p:ph type="title"/>
          </p:nvPr>
        </p:nvSpPr>
        <p:spPr>
          <a:xfrm>
            <a:off x="4412498" y="175098"/>
            <a:ext cx="3367003" cy="1105710"/>
          </a:xfrm>
        </p:spPr>
        <p:txBody>
          <a:bodyPr>
            <a:normAutofit/>
          </a:bodyPr>
          <a:lstStyle/>
          <a:p>
            <a:r>
              <a:rPr lang="en-US" sz="6000"/>
              <a:t>Dataset</a:t>
            </a:r>
          </a:p>
        </p:txBody>
      </p:sp>
      <p:sp>
        <p:nvSpPr>
          <p:cNvPr id="5" name="TextBox 4">
            <a:extLst>
              <a:ext uri="{FF2B5EF4-FFF2-40B4-BE49-F238E27FC236}">
                <a16:creationId xmlns:a16="http://schemas.microsoft.com/office/drawing/2014/main" id="{00F122A0-2652-D3CB-8D02-BC64B5977662}"/>
              </a:ext>
            </a:extLst>
          </p:cNvPr>
          <p:cNvSpPr txBox="1"/>
          <p:nvPr/>
        </p:nvSpPr>
        <p:spPr>
          <a:xfrm>
            <a:off x="1159212" y="1280808"/>
            <a:ext cx="9873574" cy="2308324"/>
          </a:xfrm>
          <a:prstGeom prst="rect">
            <a:avLst/>
          </a:prstGeom>
          <a:noFill/>
        </p:spPr>
        <p:txBody>
          <a:bodyPr wrap="square" rtlCol="0">
            <a:spAutoFit/>
          </a:bodyPr>
          <a:lstStyle/>
          <a:p>
            <a:r>
              <a:rPr lang="en-US" sz="2400"/>
              <a:t>The </a:t>
            </a:r>
            <a:r>
              <a:rPr lang="en-US" sz="2400" b="1"/>
              <a:t>CIC-MalMem-2022</a:t>
            </a:r>
            <a:r>
              <a:rPr lang="en-US" sz="2400"/>
              <a:t> dataset is a balanced and labeled dataset designed for detecting obfuscated malware through memory analysis. It contains </a:t>
            </a:r>
            <a:r>
              <a:rPr lang="en-US" sz="2400" b="1"/>
              <a:t>58,596 memory dump records</a:t>
            </a:r>
            <a:r>
              <a:rPr lang="en-US" sz="2400"/>
              <a:t> with </a:t>
            </a:r>
            <a:r>
              <a:rPr lang="en-US" sz="2400" b="1"/>
              <a:t>56 engineered features</a:t>
            </a:r>
            <a:r>
              <a:rPr lang="en-US" sz="2400"/>
              <a:t> and an equal split of </a:t>
            </a:r>
            <a:r>
              <a:rPr lang="en-US" sz="2400" b="1"/>
              <a:t>29,298 benign</a:t>
            </a:r>
            <a:r>
              <a:rPr lang="en-US" sz="2400"/>
              <a:t> and </a:t>
            </a:r>
            <a:r>
              <a:rPr lang="en-US" sz="2400" b="1"/>
              <a:t>29,298 malicious</a:t>
            </a:r>
            <a:r>
              <a:rPr lang="en-US" sz="2400"/>
              <a:t> samples. Malicious samples span </a:t>
            </a:r>
            <a:r>
              <a:rPr lang="en-US" sz="2400" b="1"/>
              <a:t>15 malware families</a:t>
            </a:r>
            <a:r>
              <a:rPr lang="en-US" sz="2400"/>
              <a:t> across </a:t>
            </a:r>
            <a:r>
              <a:rPr lang="en-US" sz="2400" b="1"/>
              <a:t>Spyware, Ransomware, and Trojan Horse</a:t>
            </a:r>
            <a:r>
              <a:rPr lang="en-US" sz="2400"/>
              <a:t> categories, simulating real-world attack scenarios. </a:t>
            </a:r>
            <a:r>
              <a:rPr lang="en-US" sz="2400">
                <a:hlinkClick r:id="rId2"/>
              </a:rPr>
              <a:t>[1]</a:t>
            </a:r>
            <a:endParaRPr lang="en-US" sz="2400"/>
          </a:p>
        </p:txBody>
      </p:sp>
      <p:sp>
        <p:nvSpPr>
          <p:cNvPr id="6" name="Rectangle 5">
            <a:extLst>
              <a:ext uri="{FF2B5EF4-FFF2-40B4-BE49-F238E27FC236}">
                <a16:creationId xmlns:a16="http://schemas.microsoft.com/office/drawing/2014/main" id="{C8075944-D223-03F7-EE4A-0E8CB7BCAE56}"/>
              </a:ext>
            </a:extLst>
          </p:cNvPr>
          <p:cNvSpPr/>
          <p:nvPr/>
        </p:nvSpPr>
        <p:spPr>
          <a:xfrm>
            <a:off x="3299622"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373868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F48F-4B60-CA08-3AF7-50D2F7AFF8F6}"/>
              </a:ext>
            </a:extLst>
          </p:cNvPr>
          <p:cNvSpPr>
            <a:spLocks noGrp="1"/>
          </p:cNvSpPr>
          <p:nvPr>
            <p:ph type="title"/>
          </p:nvPr>
        </p:nvSpPr>
        <p:spPr>
          <a:xfrm>
            <a:off x="3290381" y="170573"/>
            <a:ext cx="5611237" cy="1325563"/>
          </a:xfrm>
        </p:spPr>
        <p:txBody>
          <a:bodyPr>
            <a:normAutofit/>
          </a:bodyPr>
          <a:lstStyle/>
          <a:p>
            <a:r>
              <a:rPr lang="en-US" sz="6000"/>
              <a:t>Current Progress</a:t>
            </a:r>
          </a:p>
        </p:txBody>
      </p:sp>
      <p:sp>
        <p:nvSpPr>
          <p:cNvPr id="3" name="Content Placeholder 2">
            <a:extLst>
              <a:ext uri="{FF2B5EF4-FFF2-40B4-BE49-F238E27FC236}">
                <a16:creationId xmlns:a16="http://schemas.microsoft.com/office/drawing/2014/main" id="{805E9AC4-0BB9-C636-D239-6AD9573FB6CD}"/>
              </a:ext>
            </a:extLst>
          </p:cNvPr>
          <p:cNvSpPr>
            <a:spLocks noGrp="1"/>
          </p:cNvSpPr>
          <p:nvPr>
            <p:ph idx="1"/>
          </p:nvPr>
        </p:nvSpPr>
        <p:spPr>
          <a:xfrm>
            <a:off x="838200" y="1605739"/>
            <a:ext cx="10515600" cy="2211354"/>
          </a:xfrm>
        </p:spPr>
        <p:txBody>
          <a:bodyPr vert="horz" lIns="91440" tIns="45720" rIns="91440" bIns="45720" rtlCol="0" anchor="t">
            <a:noAutofit/>
          </a:bodyPr>
          <a:lstStyle/>
          <a:p>
            <a:pPr indent="-228600" defTabSz="914400">
              <a:lnSpc>
                <a:spcPct val="90000"/>
              </a:lnSpc>
              <a:spcBef>
                <a:spcPts val="1000"/>
              </a:spcBef>
              <a:buFont typeface="Arial" panose="020B0604020202020204" pitchFamily="34" charset="0"/>
              <a:buChar char="•"/>
            </a:pPr>
            <a:r>
              <a:rPr lang="en-US" sz="1800"/>
              <a:t>Algorithm Selection.</a:t>
            </a:r>
            <a:endParaRPr lang="en-US" sz="1800">
              <a:ea typeface="Calibri"/>
              <a:cs typeface="Calibri"/>
            </a:endParaRPr>
          </a:p>
          <a:p>
            <a:pPr indent="-228600" defTabSz="914400">
              <a:lnSpc>
                <a:spcPct val="90000"/>
              </a:lnSpc>
              <a:spcBef>
                <a:spcPts val="1000"/>
              </a:spcBef>
              <a:buFont typeface="Arial" panose="020B0604020202020204" pitchFamily="34" charset="0"/>
              <a:buChar char="•"/>
            </a:pPr>
            <a:r>
              <a:rPr lang="en-US" sz="1800"/>
              <a:t>Training Pipeline.</a:t>
            </a:r>
            <a:endParaRPr lang="en-US" sz="1800">
              <a:ea typeface="Calibri"/>
              <a:cs typeface="Calibri"/>
            </a:endParaRPr>
          </a:p>
          <a:p>
            <a:pPr indent="-228600" defTabSz="914400">
              <a:lnSpc>
                <a:spcPct val="90000"/>
              </a:lnSpc>
              <a:spcBef>
                <a:spcPts val="1000"/>
              </a:spcBef>
              <a:buFont typeface="Arial" panose="020B0604020202020204" pitchFamily="34" charset="0"/>
              <a:buChar char="•"/>
            </a:pPr>
            <a:r>
              <a:rPr lang="en-US" sz="1800"/>
              <a:t>Feature Importance Analysis.</a:t>
            </a:r>
            <a:endParaRPr lang="en-US" sz="1800">
              <a:ea typeface="Calibri"/>
              <a:cs typeface="Calibri"/>
            </a:endParaRPr>
          </a:p>
          <a:p>
            <a:pPr indent="-228600" defTabSz="914400">
              <a:lnSpc>
                <a:spcPct val="90000"/>
              </a:lnSpc>
              <a:spcBef>
                <a:spcPts val="1000"/>
              </a:spcBef>
              <a:buFont typeface="Arial" panose="020B0604020202020204" pitchFamily="34" charset="0"/>
              <a:buChar char="•"/>
            </a:pPr>
            <a:r>
              <a:rPr lang="en-US" sz="1800"/>
              <a:t>Model Evaluation.</a:t>
            </a:r>
            <a:endParaRPr lang="en-US" sz="1800">
              <a:ea typeface="Calibri"/>
              <a:cs typeface="Calibri"/>
            </a:endParaRPr>
          </a:p>
          <a:p>
            <a:pPr indent="-228600" defTabSz="914400">
              <a:lnSpc>
                <a:spcPct val="90000"/>
              </a:lnSpc>
              <a:spcBef>
                <a:spcPts val="1000"/>
              </a:spcBef>
              <a:buFont typeface="Arial" panose="020B0604020202020204" pitchFamily="34" charset="0"/>
              <a:buChar char="•"/>
            </a:pPr>
            <a:r>
              <a:rPr lang="en-US" sz="1800"/>
              <a:t>Testing on Trained Model.</a:t>
            </a:r>
            <a:endParaRPr lang="en-US" sz="1800">
              <a:ea typeface="Calibri"/>
              <a:cs typeface="Calibri"/>
            </a:endParaRPr>
          </a:p>
          <a:p>
            <a:r>
              <a:rPr lang="en-US" sz="1800">
                <a:ea typeface="Calibri"/>
                <a:cs typeface="Calibri"/>
              </a:rPr>
              <a:t>Feature Extraction from real time memory dumps.</a:t>
            </a:r>
          </a:p>
          <a:p>
            <a:r>
              <a:rPr lang="en-US" sz="1800">
                <a:ea typeface="Calibri"/>
                <a:cs typeface="Calibri"/>
              </a:rPr>
              <a:t>Preprocessing Extracted Features.</a:t>
            </a:r>
          </a:p>
          <a:p>
            <a:r>
              <a:rPr lang="en-US" sz="1800">
                <a:ea typeface="Calibri"/>
                <a:cs typeface="Calibri"/>
              </a:rPr>
              <a:t>Model Integration with Backend.</a:t>
            </a:r>
          </a:p>
          <a:p>
            <a:r>
              <a:rPr lang="en-US" sz="1800">
                <a:ea typeface="Calibri"/>
                <a:cs typeface="Calibri"/>
              </a:rPr>
              <a:t>Frontend and backend Development.</a:t>
            </a:r>
          </a:p>
          <a:p>
            <a:endParaRPr lang="en-US" sz="1800">
              <a:ea typeface="Calibri"/>
              <a:cs typeface="Calibri"/>
            </a:endParaRPr>
          </a:p>
          <a:p>
            <a:endParaRPr lang="en-US">
              <a:ea typeface="Calibri"/>
              <a:cs typeface="Calibri"/>
            </a:endParaRPr>
          </a:p>
        </p:txBody>
      </p:sp>
      <p:sp>
        <p:nvSpPr>
          <p:cNvPr id="4" name="Rectangle 3">
            <a:extLst>
              <a:ext uri="{FF2B5EF4-FFF2-40B4-BE49-F238E27FC236}">
                <a16:creationId xmlns:a16="http://schemas.microsoft.com/office/drawing/2014/main" id="{C9BADFD2-0B8F-CF7C-43AF-032C2B2D2B1D}"/>
              </a:ext>
            </a:extLst>
          </p:cNvPr>
          <p:cNvSpPr/>
          <p:nvPr/>
        </p:nvSpPr>
        <p:spPr>
          <a:xfrm>
            <a:off x="3290381" y="640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2105316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ACFF-33E2-6FD6-BAA8-8B2F3A8E0534}"/>
              </a:ext>
            </a:extLst>
          </p:cNvPr>
          <p:cNvSpPr>
            <a:spLocks noGrp="1"/>
          </p:cNvSpPr>
          <p:nvPr>
            <p:ph type="title"/>
          </p:nvPr>
        </p:nvSpPr>
        <p:spPr>
          <a:xfrm>
            <a:off x="4434840" y="111125"/>
            <a:ext cx="3322320" cy="1345883"/>
          </a:xfrm>
        </p:spPr>
        <p:txBody>
          <a:bodyPr/>
          <a:lstStyle/>
          <a:p>
            <a:r>
              <a:rPr lang="en-US">
                <a:ea typeface="Calibri Light"/>
                <a:cs typeface="Calibri Light"/>
              </a:rPr>
              <a:t>Future Work</a:t>
            </a:r>
            <a:endParaRPr lang="en-US"/>
          </a:p>
        </p:txBody>
      </p:sp>
      <p:sp>
        <p:nvSpPr>
          <p:cNvPr id="3" name="Content Placeholder 2">
            <a:extLst>
              <a:ext uri="{FF2B5EF4-FFF2-40B4-BE49-F238E27FC236}">
                <a16:creationId xmlns:a16="http://schemas.microsoft.com/office/drawing/2014/main" id="{985CEE93-FF66-B4E6-53A0-1C757DA7E97D}"/>
              </a:ext>
            </a:extLst>
          </p:cNvPr>
          <p:cNvSpPr>
            <a:spLocks noGrp="1"/>
          </p:cNvSpPr>
          <p:nvPr>
            <p:ph idx="1"/>
          </p:nvPr>
        </p:nvSpPr>
        <p:spPr>
          <a:xfrm>
            <a:off x="838200" y="1455511"/>
            <a:ext cx="10515600" cy="4351338"/>
          </a:xfrm>
        </p:spPr>
        <p:txBody>
          <a:bodyPr vert="horz" lIns="91440" tIns="45720" rIns="91440" bIns="45720" rtlCol="0" anchor="t">
            <a:normAutofit/>
          </a:bodyPr>
          <a:lstStyle/>
          <a:p>
            <a:pPr marL="0" indent="0">
              <a:buNone/>
            </a:pPr>
            <a:endParaRPr lang="en-US">
              <a:ea typeface="Calibri"/>
              <a:cs typeface="Calibri"/>
            </a:endParaRPr>
          </a:p>
          <a:p>
            <a:r>
              <a:rPr lang="en-US">
                <a:ea typeface="Calibri"/>
                <a:cs typeface="Calibri"/>
              </a:rPr>
              <a:t>Fixing of Errors</a:t>
            </a:r>
          </a:p>
          <a:p>
            <a:r>
              <a:rPr lang="en-US">
                <a:ea typeface="Calibri"/>
                <a:cs typeface="Calibri"/>
              </a:rPr>
              <a:t>Fine tuning the Alerts</a:t>
            </a:r>
          </a:p>
        </p:txBody>
      </p:sp>
    </p:spTree>
    <p:extLst>
      <p:ext uri="{BB962C8B-B14F-4D97-AF65-F5344CB8AC3E}">
        <p14:creationId xmlns:p14="http://schemas.microsoft.com/office/powerpoint/2010/main" val="3434763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5089-3272-C6B6-1A44-9353E83672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B44603C-85DE-8A48-4E4D-AC5364AB97C8}"/>
              </a:ext>
            </a:extLst>
          </p:cNvPr>
          <p:cNvSpPr>
            <a:spLocks noGrp="1"/>
          </p:cNvSpPr>
          <p:nvPr>
            <p:ph type="title"/>
          </p:nvPr>
        </p:nvSpPr>
        <p:spPr>
          <a:xfrm>
            <a:off x="2709250" y="185637"/>
            <a:ext cx="8068900" cy="1105710"/>
          </a:xfrm>
        </p:spPr>
        <p:txBody>
          <a:bodyPr>
            <a:normAutofit/>
          </a:bodyPr>
          <a:lstStyle/>
          <a:p>
            <a:r>
              <a:rPr lang="en-US" sz="6000"/>
              <a:t>Evidences -Database</a:t>
            </a:r>
          </a:p>
        </p:txBody>
      </p:sp>
      <p:sp>
        <p:nvSpPr>
          <p:cNvPr id="10" name="Rectangle 9">
            <a:extLst>
              <a:ext uri="{FF2B5EF4-FFF2-40B4-BE49-F238E27FC236}">
                <a16:creationId xmlns:a16="http://schemas.microsoft.com/office/drawing/2014/main" id="{AFB620A7-40C8-F3EB-13F5-C2F14835FE2A}"/>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2" name="Picture 1" descr="A screenshot of a computer&#10;&#10;AI-generated content may be incorrect.">
            <a:extLst>
              <a:ext uri="{FF2B5EF4-FFF2-40B4-BE49-F238E27FC236}">
                <a16:creationId xmlns:a16="http://schemas.microsoft.com/office/drawing/2014/main" id="{EEE15BFF-2B39-D571-3A60-BEDBB3ED5DE4}"/>
              </a:ext>
            </a:extLst>
          </p:cNvPr>
          <p:cNvPicPr>
            <a:picLocks noChangeAspect="1"/>
          </p:cNvPicPr>
          <p:nvPr/>
        </p:nvPicPr>
        <p:blipFill>
          <a:blip r:embed="rId2"/>
          <a:stretch>
            <a:fillRect/>
          </a:stretch>
        </p:blipFill>
        <p:spPr>
          <a:xfrm>
            <a:off x="1114425" y="1306429"/>
            <a:ext cx="9953625" cy="4245142"/>
          </a:xfrm>
          <a:prstGeom prst="rect">
            <a:avLst/>
          </a:prstGeom>
          <a:ln>
            <a:solidFill>
              <a:schemeClr val="tx1"/>
            </a:solidFill>
          </a:ln>
        </p:spPr>
      </p:pic>
    </p:spTree>
    <p:extLst>
      <p:ext uri="{BB962C8B-B14F-4D97-AF65-F5344CB8AC3E}">
        <p14:creationId xmlns:p14="http://schemas.microsoft.com/office/powerpoint/2010/main" val="1861011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382C-71AA-6D7C-3ACC-01661467BA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77EAEC0-2B85-8253-5751-7218D8EB5D58}"/>
              </a:ext>
            </a:extLst>
          </p:cNvPr>
          <p:cNvSpPr>
            <a:spLocks noGrp="1"/>
          </p:cNvSpPr>
          <p:nvPr>
            <p:ph type="title"/>
          </p:nvPr>
        </p:nvSpPr>
        <p:spPr>
          <a:xfrm>
            <a:off x="3185500" y="223737"/>
            <a:ext cx="5821000" cy="1105710"/>
          </a:xfrm>
        </p:spPr>
        <p:txBody>
          <a:bodyPr>
            <a:normAutofit fontScale="90000"/>
          </a:bodyPr>
          <a:lstStyle/>
          <a:p>
            <a:r>
              <a:rPr lang="en-US" sz="6000"/>
              <a:t>Evidences - Imports</a:t>
            </a:r>
          </a:p>
        </p:txBody>
      </p:sp>
      <p:sp>
        <p:nvSpPr>
          <p:cNvPr id="9" name="TextBox 8">
            <a:extLst>
              <a:ext uri="{FF2B5EF4-FFF2-40B4-BE49-F238E27FC236}">
                <a16:creationId xmlns:a16="http://schemas.microsoft.com/office/drawing/2014/main" id="{666D4733-414F-FEAF-D98E-4BBDAAE49D77}"/>
              </a:ext>
            </a:extLst>
          </p:cNvPr>
          <p:cNvSpPr txBox="1"/>
          <p:nvPr/>
        </p:nvSpPr>
        <p:spPr>
          <a:xfrm>
            <a:off x="610613" y="4254009"/>
            <a:ext cx="11495662" cy="1674497"/>
          </a:xfrm>
          <a:prstGeom prst="rect">
            <a:avLst/>
          </a:prstGeom>
          <a:noFill/>
        </p:spPr>
        <p:txBody>
          <a:bodyPr wrap="square" lIns="91440" tIns="45720" rIns="91440" bIns="45720" anchor="t">
            <a:spAutoFit/>
          </a:bodyPr>
          <a:lstStyle/>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sz="1400" b="1">
                <a:ea typeface="+mn-lt"/>
                <a:cs typeface="+mn-lt"/>
              </a:rPr>
              <a:t>Data Manipulation</a:t>
            </a:r>
            <a:r>
              <a:rPr lang="en-US" sz="1400">
                <a:ea typeface="+mn-lt"/>
                <a:cs typeface="+mn-lt"/>
              </a:rPr>
              <a:t> (</a:t>
            </a:r>
            <a:r>
              <a:rPr lang="en-US" sz="1400">
                <a:latin typeface="Consolas"/>
                <a:cs typeface="Arial"/>
              </a:rPr>
              <a:t>pandas</a:t>
            </a:r>
            <a:r>
              <a:rPr lang="en-US" sz="1400">
                <a:ea typeface="+mn-lt"/>
                <a:cs typeface="+mn-lt"/>
              </a:rPr>
              <a:t>, </a:t>
            </a:r>
            <a:r>
              <a:rPr lang="en-US" sz="1400" err="1">
                <a:latin typeface="Consolas"/>
                <a:cs typeface="Arial"/>
              </a:rPr>
              <a:t>numpy</a:t>
            </a:r>
            <a:r>
              <a:rPr lang="en-US" sz="1400">
                <a:ea typeface="+mn-lt"/>
                <a:cs typeface="+mn-lt"/>
              </a:rPr>
              <a:t>)</a:t>
            </a:r>
            <a:endParaRPr lang="en-US">
              <a:ea typeface="+mn-lt"/>
              <a:cs typeface="+mn-lt"/>
            </a:endParaRPr>
          </a:p>
          <a:p>
            <a:pPr marL="285750" indent="-285750" defTabSz="914400">
              <a:lnSpc>
                <a:spcPct val="150000"/>
              </a:lnSpc>
              <a:spcBef>
                <a:spcPct val="0"/>
              </a:spcBef>
              <a:spcAft>
                <a:spcPct val="0"/>
              </a:spcAft>
              <a:buFont typeface="Arial" panose="020B0604020202020204" pitchFamily="34" charset="0"/>
              <a:buChar char="•"/>
            </a:pPr>
            <a:r>
              <a:rPr lang="en-US" sz="1400" b="1">
                <a:ea typeface="+mn-lt"/>
                <a:cs typeface="+mn-lt"/>
              </a:rPr>
              <a:t>Preprocessing</a:t>
            </a:r>
            <a:r>
              <a:rPr lang="en-US" sz="1400">
                <a:ea typeface="+mn-lt"/>
                <a:cs typeface="+mn-lt"/>
              </a:rPr>
              <a:t> (</a:t>
            </a:r>
            <a:r>
              <a:rPr lang="en-US" sz="1400" err="1">
                <a:latin typeface="Consolas"/>
                <a:cs typeface="Arial"/>
              </a:rPr>
              <a:t>sklearn</a:t>
            </a:r>
            <a:r>
              <a:rPr kumimoji="0" lang="en-US" sz="1400" b="0" i="0" u="none" strike="noStrike" cap="none" normalizeH="0" baseline="0" err="1">
                <a:ln>
                  <a:noFill/>
                </a:ln>
                <a:effectLst/>
                <a:latin typeface="Consolas"/>
                <a:cs typeface="Arial"/>
              </a:rPr>
              <a:t>.preprocessing</a:t>
            </a:r>
            <a:r>
              <a:rPr lang="en-US" sz="1400">
                <a:ea typeface="+mn-lt"/>
                <a:cs typeface="+mn-lt"/>
              </a:rPr>
              <a:t>)</a:t>
            </a:r>
            <a:endParaRPr lang="en-US">
              <a:ea typeface="+mn-lt"/>
              <a:cs typeface="+mn-lt"/>
            </a:endParaRPr>
          </a:p>
          <a:p>
            <a:pPr marL="285750" indent="-285750" defTabSz="914400">
              <a:lnSpc>
                <a:spcPct val="150000"/>
              </a:lnSpc>
              <a:spcBef>
                <a:spcPct val="0"/>
              </a:spcBef>
              <a:spcAft>
                <a:spcPct val="0"/>
              </a:spcAft>
              <a:buFont typeface="Arial" panose="020B0604020202020204" pitchFamily="34" charset="0"/>
              <a:buChar char="•"/>
            </a:pPr>
            <a:r>
              <a:rPr lang="en-US" sz="1400" b="1">
                <a:ea typeface="+mn-lt"/>
                <a:cs typeface="+mn-lt"/>
              </a:rPr>
              <a:t>Model Building</a:t>
            </a:r>
            <a:r>
              <a:rPr lang="en-US" sz="1400">
                <a:ea typeface="+mn-lt"/>
                <a:cs typeface="+mn-lt"/>
              </a:rPr>
              <a:t> (</a:t>
            </a:r>
            <a:r>
              <a:rPr lang="en-US" sz="1400" err="1">
                <a:latin typeface="Consolas"/>
                <a:cs typeface="Arial"/>
              </a:rPr>
              <a:t>tensorflow</a:t>
            </a:r>
            <a:r>
              <a:rPr lang="en-US" sz="1400">
                <a:ea typeface="+mn-lt"/>
                <a:cs typeface="+mn-lt"/>
              </a:rPr>
              <a:t>, </a:t>
            </a:r>
            <a:r>
              <a:rPr lang="en-US" sz="1400" err="1">
                <a:latin typeface="Consolas"/>
                <a:cs typeface="Arial"/>
              </a:rPr>
              <a:t>sklearn</a:t>
            </a:r>
            <a:r>
              <a:rPr kumimoji="0" lang="en-US" sz="1400" b="0" i="0" u="none" strike="noStrike" cap="none" normalizeH="0" baseline="0" err="1">
                <a:ln>
                  <a:noFill/>
                </a:ln>
                <a:effectLst/>
                <a:latin typeface="Consolas"/>
                <a:cs typeface="Arial"/>
              </a:rPr>
              <a:t>.</a:t>
            </a:r>
            <a:r>
              <a:rPr lang="en-US" sz="1400" err="1">
                <a:latin typeface="Consolas"/>
                <a:cs typeface="Arial"/>
              </a:rPr>
              <a:t>ensemble</a:t>
            </a:r>
            <a:r>
              <a:rPr lang="en-US" sz="1400">
                <a:ea typeface="+mn-lt"/>
                <a:cs typeface="+mn-lt"/>
              </a:rPr>
              <a:t>)</a:t>
            </a:r>
            <a:endParaRPr lang="en-US">
              <a:ea typeface="+mn-lt"/>
              <a:cs typeface="+mn-lt"/>
            </a:endParaRPr>
          </a:p>
          <a:p>
            <a:pPr marL="285750" indent="-285750" defTabSz="914400">
              <a:lnSpc>
                <a:spcPct val="150000"/>
              </a:lnSpc>
              <a:spcBef>
                <a:spcPct val="0"/>
              </a:spcBef>
              <a:spcAft>
                <a:spcPct val="0"/>
              </a:spcAft>
              <a:buFont typeface="Arial" panose="020B0604020202020204" pitchFamily="34" charset="0"/>
              <a:buChar char="•"/>
            </a:pPr>
            <a:r>
              <a:rPr lang="en-US" sz="1400" b="1">
                <a:ea typeface="+mn-lt"/>
                <a:cs typeface="+mn-lt"/>
              </a:rPr>
              <a:t>Evaluation</a:t>
            </a:r>
            <a:r>
              <a:rPr lang="en-US" sz="1400">
                <a:ea typeface="+mn-lt"/>
                <a:cs typeface="+mn-lt"/>
              </a:rPr>
              <a:t> (</a:t>
            </a:r>
            <a:r>
              <a:rPr lang="en-US" sz="1400" err="1">
                <a:latin typeface="Consolas"/>
                <a:cs typeface="Arial"/>
              </a:rPr>
              <a:t>sklearn</a:t>
            </a:r>
            <a:r>
              <a:rPr kumimoji="0" lang="en-US" sz="1400" b="0" i="0" u="none" strike="noStrike" cap="none" normalizeH="0" baseline="0" err="1">
                <a:ln>
                  <a:noFill/>
                </a:ln>
                <a:effectLst/>
                <a:latin typeface="Consolas"/>
                <a:cs typeface="Arial"/>
              </a:rPr>
              <a:t>.</a:t>
            </a:r>
            <a:r>
              <a:rPr lang="en-US" sz="1400" err="1">
                <a:latin typeface="Consolas"/>
                <a:cs typeface="Arial"/>
              </a:rPr>
              <a:t>metrics</a:t>
            </a:r>
            <a:r>
              <a:rPr lang="en-US" sz="1400">
                <a:ea typeface="+mn-lt"/>
                <a:cs typeface="+mn-lt"/>
              </a:rPr>
              <a:t>)</a:t>
            </a:r>
            <a:endParaRPr lang="en-US">
              <a:ea typeface="+mn-lt"/>
              <a:cs typeface="+mn-lt"/>
            </a:endParaRPr>
          </a:p>
          <a:p>
            <a:pPr marL="285750" indent="-285750" defTabSz="914400">
              <a:lnSpc>
                <a:spcPct val="150000"/>
              </a:lnSpc>
              <a:spcBef>
                <a:spcPct val="0"/>
              </a:spcBef>
              <a:spcAft>
                <a:spcPct val="0"/>
              </a:spcAft>
              <a:buFont typeface="Arial" panose="020B0604020202020204" pitchFamily="34" charset="0"/>
              <a:buChar char="•"/>
            </a:pPr>
            <a:r>
              <a:rPr lang="en-US" sz="1400" b="1">
                <a:ea typeface="+mn-lt"/>
                <a:cs typeface="+mn-lt"/>
              </a:rPr>
              <a:t>Visualization</a:t>
            </a:r>
            <a:r>
              <a:rPr lang="en-US" sz="1400">
                <a:ea typeface="+mn-lt"/>
                <a:cs typeface="+mn-lt"/>
              </a:rPr>
              <a:t> (</a:t>
            </a:r>
            <a:r>
              <a:rPr lang="en-US" sz="1400">
                <a:latin typeface="Consolas"/>
                <a:cs typeface="Arial"/>
              </a:rPr>
              <a:t>matplotlib</a:t>
            </a:r>
            <a:r>
              <a:rPr lang="en-US" sz="1400">
                <a:ea typeface="+mn-lt"/>
                <a:cs typeface="+mn-lt"/>
              </a:rPr>
              <a:t>, </a:t>
            </a:r>
            <a:r>
              <a:rPr lang="en-US" sz="1400">
                <a:latin typeface="Consolas"/>
                <a:cs typeface="Arial"/>
              </a:rPr>
              <a:t>seaborn</a:t>
            </a:r>
            <a:r>
              <a:rPr lang="en-US" sz="1400">
                <a:ea typeface="+mn-lt"/>
                <a:cs typeface="+mn-lt"/>
              </a:rPr>
              <a:t>).</a:t>
            </a:r>
            <a:endParaRPr lang="en-US">
              <a:ea typeface="Calibri"/>
              <a:cs typeface="Calibri"/>
            </a:endParaRPr>
          </a:p>
        </p:txBody>
      </p:sp>
      <p:sp>
        <p:nvSpPr>
          <p:cNvPr id="10" name="Rectangle 9">
            <a:extLst>
              <a:ext uri="{FF2B5EF4-FFF2-40B4-BE49-F238E27FC236}">
                <a16:creationId xmlns:a16="http://schemas.microsoft.com/office/drawing/2014/main" id="{6C266774-BD85-2485-D719-75B06462CA0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2" name="Picture 1" descr="A screenshot of a computer program&#10;&#10;AI-generated content may be incorrect.">
            <a:extLst>
              <a:ext uri="{FF2B5EF4-FFF2-40B4-BE49-F238E27FC236}">
                <a16:creationId xmlns:a16="http://schemas.microsoft.com/office/drawing/2014/main" id="{AEB9CDD5-C7FA-E60D-7C92-92B4805692E3}"/>
              </a:ext>
            </a:extLst>
          </p:cNvPr>
          <p:cNvPicPr>
            <a:picLocks noChangeAspect="1"/>
          </p:cNvPicPr>
          <p:nvPr/>
        </p:nvPicPr>
        <p:blipFill>
          <a:blip r:embed="rId2"/>
          <a:stretch>
            <a:fillRect/>
          </a:stretch>
        </p:blipFill>
        <p:spPr>
          <a:xfrm>
            <a:off x="1766888" y="1033463"/>
            <a:ext cx="7743825" cy="2943225"/>
          </a:xfrm>
          <a:prstGeom prst="rect">
            <a:avLst/>
          </a:prstGeom>
          <a:ln>
            <a:solidFill>
              <a:schemeClr val="tx1"/>
            </a:solidFill>
          </a:ln>
        </p:spPr>
      </p:pic>
    </p:spTree>
    <p:extLst>
      <p:ext uri="{BB962C8B-B14F-4D97-AF65-F5344CB8AC3E}">
        <p14:creationId xmlns:p14="http://schemas.microsoft.com/office/powerpoint/2010/main" val="2129585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D9360-B298-6260-B8CF-287DFF74A13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C3893B-1939-EBDD-4D55-C30A58139148}"/>
              </a:ext>
            </a:extLst>
          </p:cNvPr>
          <p:cNvSpPr>
            <a:spLocks noGrp="1"/>
          </p:cNvSpPr>
          <p:nvPr>
            <p:ph type="title"/>
          </p:nvPr>
        </p:nvSpPr>
        <p:spPr>
          <a:xfrm>
            <a:off x="4412498" y="175098"/>
            <a:ext cx="3367003" cy="1105710"/>
          </a:xfrm>
        </p:spPr>
        <p:txBody>
          <a:bodyPr>
            <a:normAutofit/>
          </a:bodyPr>
          <a:lstStyle/>
          <a:p>
            <a:r>
              <a:rPr lang="en-US" sz="6000"/>
              <a:t>Evidences</a:t>
            </a:r>
          </a:p>
        </p:txBody>
      </p:sp>
      <p:sp>
        <p:nvSpPr>
          <p:cNvPr id="2" name="Rectangle 1">
            <a:extLst>
              <a:ext uri="{FF2B5EF4-FFF2-40B4-BE49-F238E27FC236}">
                <a16:creationId xmlns:a16="http://schemas.microsoft.com/office/drawing/2014/main" id="{2ECDC27E-DF7C-831B-D1C8-3FEE464D9F9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computer code with text&#10;&#10;AI-generated content may be incorrect.">
            <a:extLst>
              <a:ext uri="{FF2B5EF4-FFF2-40B4-BE49-F238E27FC236}">
                <a16:creationId xmlns:a16="http://schemas.microsoft.com/office/drawing/2014/main" id="{E11E7670-3601-6C58-08F8-BD75521E9D69}"/>
              </a:ext>
            </a:extLst>
          </p:cNvPr>
          <p:cNvPicPr>
            <a:picLocks noChangeAspect="1"/>
          </p:cNvPicPr>
          <p:nvPr/>
        </p:nvPicPr>
        <p:blipFill>
          <a:blip r:embed="rId2"/>
          <a:stretch>
            <a:fillRect/>
          </a:stretch>
        </p:blipFill>
        <p:spPr>
          <a:xfrm>
            <a:off x="1343991" y="2181502"/>
            <a:ext cx="9505950" cy="2981325"/>
          </a:xfrm>
          <a:prstGeom prst="rect">
            <a:avLst/>
          </a:prstGeom>
          <a:ln>
            <a:solidFill>
              <a:schemeClr val="tx1"/>
            </a:solidFill>
          </a:ln>
        </p:spPr>
      </p:pic>
      <p:sp>
        <p:nvSpPr>
          <p:cNvPr id="10" name="TextBox 9">
            <a:extLst>
              <a:ext uri="{FF2B5EF4-FFF2-40B4-BE49-F238E27FC236}">
                <a16:creationId xmlns:a16="http://schemas.microsoft.com/office/drawing/2014/main" id="{F63CA132-EE02-4D3C-8B33-BEDD6004AE83}"/>
              </a:ext>
            </a:extLst>
          </p:cNvPr>
          <p:cNvSpPr txBox="1"/>
          <p:nvPr/>
        </p:nvSpPr>
        <p:spPr>
          <a:xfrm>
            <a:off x="976312" y="1395412"/>
            <a:ext cx="91678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Dataset is loaded, checking its structure, examining class distribution, and identifying missing values.</a:t>
            </a:r>
            <a:endParaRPr lang="en-US"/>
          </a:p>
        </p:txBody>
      </p:sp>
    </p:spTree>
    <p:extLst>
      <p:ext uri="{BB962C8B-B14F-4D97-AF65-F5344CB8AC3E}">
        <p14:creationId xmlns:p14="http://schemas.microsoft.com/office/powerpoint/2010/main" val="2530969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16BB1-3452-CC35-F9B3-C112078374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F2C6A58-EEA1-4F2E-0E17-F5BC64CFB04F}"/>
              </a:ext>
            </a:extLst>
          </p:cNvPr>
          <p:cNvSpPr>
            <a:spLocks noGrp="1"/>
          </p:cNvSpPr>
          <p:nvPr>
            <p:ph type="title"/>
          </p:nvPr>
        </p:nvSpPr>
        <p:spPr>
          <a:xfrm>
            <a:off x="4491842" y="346548"/>
            <a:ext cx="3408338" cy="686610"/>
          </a:xfrm>
        </p:spPr>
        <p:txBody>
          <a:bodyPr>
            <a:normAutofit fontScale="90000"/>
          </a:bodyPr>
          <a:lstStyle/>
          <a:p>
            <a:r>
              <a:rPr lang="en-US" sz="6000"/>
              <a:t>Evidences</a:t>
            </a:r>
          </a:p>
        </p:txBody>
      </p:sp>
      <p:sp>
        <p:nvSpPr>
          <p:cNvPr id="2" name="Rectangle 1">
            <a:extLst>
              <a:ext uri="{FF2B5EF4-FFF2-40B4-BE49-F238E27FC236}">
                <a16:creationId xmlns:a16="http://schemas.microsoft.com/office/drawing/2014/main" id="{3B7A755A-0865-0A81-AD91-1A0F4C7ABE54}"/>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
        <p:nvSpPr>
          <p:cNvPr id="6" name="TextBox 5">
            <a:extLst>
              <a:ext uri="{FF2B5EF4-FFF2-40B4-BE49-F238E27FC236}">
                <a16:creationId xmlns:a16="http://schemas.microsoft.com/office/drawing/2014/main" id="{827AC11C-7985-E19A-BFF6-9B3D1C79A7D7}"/>
              </a:ext>
            </a:extLst>
          </p:cNvPr>
          <p:cNvSpPr txBox="1"/>
          <p:nvPr/>
        </p:nvSpPr>
        <p:spPr>
          <a:xfrm>
            <a:off x="575147" y="1281272"/>
            <a:ext cx="11235965" cy="923330"/>
          </a:xfrm>
          <a:prstGeom prst="rect">
            <a:avLst/>
          </a:prstGeom>
          <a:noFill/>
        </p:spPr>
        <p:txBody>
          <a:bodyPr wrap="square" lIns="91440" tIns="45720" rIns="91440" bIns="45720" rtlCol="0" anchor="t">
            <a:spAutoFit/>
          </a:bodyPr>
          <a:lstStyle/>
          <a:p>
            <a:r>
              <a:rPr lang="en-US">
                <a:ea typeface="+mn-lt"/>
                <a:cs typeface="+mn-lt"/>
              </a:rPr>
              <a:t>Prepares data for a machine learning model by separating features from the target variable(y), filling missing values with the median, encoding labels, and removing highly correlated features because they provide redundant information to the model.</a:t>
            </a:r>
            <a:endParaRPr lang="en-US">
              <a:ea typeface="Calibri"/>
              <a:cs typeface="Calibri"/>
            </a:endParaRPr>
          </a:p>
        </p:txBody>
      </p:sp>
      <p:pic>
        <p:nvPicPr>
          <p:cNvPr id="3" name="Picture 2" descr="A screenshot of a computer program&#10;&#10;AI-generated content may be incorrect.">
            <a:extLst>
              <a:ext uri="{FF2B5EF4-FFF2-40B4-BE49-F238E27FC236}">
                <a16:creationId xmlns:a16="http://schemas.microsoft.com/office/drawing/2014/main" id="{A94740BE-1A28-3AEB-F470-6B8A23965A66}"/>
              </a:ext>
            </a:extLst>
          </p:cNvPr>
          <p:cNvPicPr>
            <a:picLocks noChangeAspect="1"/>
          </p:cNvPicPr>
          <p:nvPr/>
        </p:nvPicPr>
        <p:blipFill>
          <a:blip r:embed="rId2"/>
          <a:stretch>
            <a:fillRect/>
          </a:stretch>
        </p:blipFill>
        <p:spPr>
          <a:xfrm>
            <a:off x="2152650" y="2200275"/>
            <a:ext cx="7886700" cy="3638550"/>
          </a:xfrm>
          <a:prstGeom prst="rect">
            <a:avLst/>
          </a:prstGeom>
          <a:ln>
            <a:solidFill>
              <a:schemeClr val="tx1"/>
            </a:solidFill>
          </a:ln>
        </p:spPr>
      </p:pic>
    </p:spTree>
    <p:extLst>
      <p:ext uri="{BB962C8B-B14F-4D97-AF65-F5344CB8AC3E}">
        <p14:creationId xmlns:p14="http://schemas.microsoft.com/office/powerpoint/2010/main" val="1489046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8882" y="639193"/>
            <a:ext cx="3571810" cy="3573516"/>
          </a:xfrm>
        </p:spPr>
        <p:txBody>
          <a:bodyPr>
            <a:normAutofit/>
          </a:bodyPr>
          <a:lstStyle/>
          <a:p>
            <a:pPr algn="l"/>
            <a:r>
              <a:rPr lang="en-US">
                <a:cs typeface="Times New Roman" panose="02020603050405020304" pitchFamily="18" charset="0"/>
              </a:rPr>
              <a:t>Overall System Diagram</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45077"/>
            <a:ext cx="7214616" cy="5140413"/>
          </a:xfrm>
          <a:prstGeom prst="rect">
            <a:avLst/>
          </a:prstGeom>
        </p:spPr>
      </p:pic>
    </p:spTree>
    <p:extLst>
      <p:ext uri="{BB962C8B-B14F-4D97-AF65-F5344CB8AC3E}">
        <p14:creationId xmlns:p14="http://schemas.microsoft.com/office/powerpoint/2010/main" val="3046076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9888-0044-2F8F-9D1B-4AF58EBDE3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1FA72E2-DD36-E987-300A-D36CED3AF48A}"/>
              </a:ext>
            </a:extLst>
          </p:cNvPr>
          <p:cNvSpPr>
            <a:spLocks noGrp="1"/>
          </p:cNvSpPr>
          <p:nvPr>
            <p:ph type="title"/>
          </p:nvPr>
        </p:nvSpPr>
        <p:spPr>
          <a:xfrm>
            <a:off x="4412498" y="175098"/>
            <a:ext cx="3367003" cy="1105710"/>
          </a:xfrm>
        </p:spPr>
        <p:txBody>
          <a:bodyPr>
            <a:normAutofit/>
          </a:bodyPr>
          <a:lstStyle/>
          <a:p>
            <a:r>
              <a:rPr lang="en-US" sz="6000"/>
              <a:t>Evidences</a:t>
            </a:r>
          </a:p>
        </p:txBody>
      </p:sp>
      <p:sp>
        <p:nvSpPr>
          <p:cNvPr id="2" name="Rectangle 1">
            <a:extLst>
              <a:ext uri="{FF2B5EF4-FFF2-40B4-BE49-F238E27FC236}">
                <a16:creationId xmlns:a16="http://schemas.microsoft.com/office/drawing/2014/main" id="{9697C6D3-784F-F4EE-D592-7FA922C4F94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
        <p:nvSpPr>
          <p:cNvPr id="6" name="TextBox 5">
            <a:extLst>
              <a:ext uri="{FF2B5EF4-FFF2-40B4-BE49-F238E27FC236}">
                <a16:creationId xmlns:a16="http://schemas.microsoft.com/office/drawing/2014/main" id="{E6E296E2-C14C-613B-9FEA-4170A0CB2610}"/>
              </a:ext>
            </a:extLst>
          </p:cNvPr>
          <p:cNvSpPr txBox="1"/>
          <p:nvPr/>
        </p:nvSpPr>
        <p:spPr>
          <a:xfrm>
            <a:off x="8014269" y="1444005"/>
            <a:ext cx="3911028" cy="3970318"/>
          </a:xfrm>
          <a:prstGeom prst="rect">
            <a:avLst/>
          </a:prstGeom>
          <a:noFill/>
        </p:spPr>
        <p:txBody>
          <a:bodyPr wrap="square" lIns="91440" tIns="45720" rIns="91440" bIns="45720" rtlCol="0" anchor="t">
            <a:spAutoFit/>
          </a:bodyPr>
          <a:lstStyle/>
          <a:p>
            <a:r>
              <a:rPr lang="en-US">
                <a:ea typeface="+mn-lt"/>
                <a:cs typeface="+mn-lt"/>
              </a:rPr>
              <a:t>Feature engineering by creating new ratio-based features and derived values from existing columns, such as counts per process, to provide more meaningful information for the model.</a:t>
            </a:r>
            <a:endParaRPr lang="en-US">
              <a:ea typeface="Calibri"/>
              <a:cs typeface="Calibri"/>
            </a:endParaRPr>
          </a:p>
          <a:p>
            <a:r>
              <a:rPr lang="en-US">
                <a:ea typeface="+mn-lt"/>
                <a:cs typeface="+mn-lt"/>
              </a:rPr>
              <a:t>The engineered features created are:</a:t>
            </a:r>
            <a:endParaRPr lang="en-US">
              <a:ea typeface="Calibri"/>
              <a:cs typeface="Calibri"/>
            </a:endParaRPr>
          </a:p>
          <a:p>
            <a:pPr marL="285750" indent="-285750">
              <a:buFont typeface="Arial"/>
              <a:buChar char="•"/>
            </a:pPr>
            <a:r>
              <a:rPr lang="en-US" err="1">
                <a:latin typeface="Calibri"/>
                <a:ea typeface="Calibri"/>
                <a:cs typeface="Calibri"/>
              </a:rPr>
              <a:t>handles_per_process</a:t>
            </a:r>
            <a:endParaRPr lang="en-US">
              <a:latin typeface="Calibri"/>
              <a:ea typeface="Calibri"/>
              <a:cs typeface="Calibri"/>
            </a:endParaRPr>
          </a:p>
          <a:p>
            <a:pPr marL="285750" indent="-285750">
              <a:buFont typeface="Arial"/>
              <a:buChar char="•"/>
            </a:pPr>
            <a:r>
              <a:rPr lang="en-US" err="1">
                <a:latin typeface="Calibri"/>
                <a:ea typeface="Calibri"/>
                <a:cs typeface="Calibri"/>
              </a:rPr>
              <a:t>dlls_per_process</a:t>
            </a:r>
            <a:endParaRPr lang="en-US">
              <a:latin typeface="Calibri"/>
              <a:ea typeface="Calibri"/>
              <a:cs typeface="Calibri"/>
            </a:endParaRPr>
          </a:p>
          <a:p>
            <a:pPr marL="285750" indent="-285750">
              <a:buFont typeface="Arial"/>
              <a:buChar char="•"/>
            </a:pPr>
            <a:r>
              <a:rPr lang="en-US" err="1">
                <a:latin typeface="Calibri"/>
                <a:ea typeface="Calibri"/>
                <a:cs typeface="Calibri"/>
              </a:rPr>
              <a:t>threads_total</a:t>
            </a:r>
            <a:endParaRPr lang="en-US">
              <a:latin typeface="Calibri"/>
              <a:ea typeface="Calibri"/>
              <a:cs typeface="Calibri"/>
            </a:endParaRPr>
          </a:p>
          <a:p>
            <a:pPr marL="285750" indent="-285750">
              <a:buFont typeface="Arial"/>
              <a:buChar char="•"/>
            </a:pPr>
            <a:r>
              <a:rPr lang="en-US" err="1">
                <a:latin typeface="Calibri"/>
                <a:ea typeface="Calibri"/>
                <a:cs typeface="Calibri"/>
              </a:rPr>
              <a:t>modules_per_process</a:t>
            </a:r>
            <a:endParaRPr lang="en-US">
              <a:latin typeface="Calibri"/>
              <a:ea typeface="Calibri"/>
              <a:cs typeface="Calibri"/>
            </a:endParaRPr>
          </a:p>
          <a:p>
            <a:pPr marL="285750" indent="-285750">
              <a:buFont typeface="Arial"/>
              <a:buChar char="•"/>
            </a:pPr>
            <a:r>
              <a:rPr lang="en-US" err="1">
                <a:latin typeface="Calibri"/>
                <a:ea typeface="Calibri"/>
                <a:cs typeface="Calibri"/>
              </a:rPr>
              <a:t>services_per_process</a:t>
            </a:r>
            <a:endParaRPr lang="en-US">
              <a:latin typeface="Calibri"/>
              <a:ea typeface="Calibri"/>
              <a:cs typeface="Calibri"/>
            </a:endParaRPr>
          </a:p>
          <a:p>
            <a:pPr marL="285750" indent="-285750">
              <a:buFont typeface="Arial"/>
              <a:buChar char="•"/>
            </a:pPr>
            <a:r>
              <a:rPr lang="en-US" err="1">
                <a:latin typeface="Calibri"/>
                <a:ea typeface="Calibri"/>
                <a:cs typeface="Calibri"/>
              </a:rPr>
              <a:t>thread_handler_ratio</a:t>
            </a:r>
            <a:endParaRPr lang="en-US">
              <a:latin typeface="Calibri"/>
              <a:ea typeface="Calibri"/>
              <a:cs typeface="Calibri"/>
            </a:endParaRPr>
          </a:p>
          <a:p>
            <a:pPr marL="285750" indent="-285750">
              <a:buFont typeface="Arial"/>
              <a:buChar char="•"/>
            </a:pPr>
            <a:r>
              <a:rPr lang="en-US" err="1">
                <a:latin typeface="Calibri"/>
                <a:ea typeface="Calibri"/>
                <a:cs typeface="Calibri"/>
              </a:rPr>
              <a:t>callbacks_per_process</a:t>
            </a:r>
            <a:endParaRPr lang="en-US">
              <a:latin typeface="Calibri"/>
              <a:ea typeface="Calibri"/>
              <a:cs typeface="Calibri"/>
            </a:endParaRPr>
          </a:p>
          <a:p>
            <a:endParaRPr lang="en-US">
              <a:ea typeface="Calibri"/>
              <a:cs typeface="Calibri"/>
            </a:endParaRPr>
          </a:p>
        </p:txBody>
      </p:sp>
      <p:pic>
        <p:nvPicPr>
          <p:cNvPr id="3" name="Picture 2" descr="A screenshot of a computer program&#10;&#10;AI-generated content may be incorrect.">
            <a:extLst>
              <a:ext uri="{FF2B5EF4-FFF2-40B4-BE49-F238E27FC236}">
                <a16:creationId xmlns:a16="http://schemas.microsoft.com/office/drawing/2014/main" id="{7CC703FB-0997-CF81-AC0B-F17C5DECB896}"/>
              </a:ext>
            </a:extLst>
          </p:cNvPr>
          <p:cNvPicPr>
            <a:picLocks noChangeAspect="1"/>
          </p:cNvPicPr>
          <p:nvPr/>
        </p:nvPicPr>
        <p:blipFill>
          <a:blip r:embed="rId2"/>
          <a:stretch>
            <a:fillRect/>
          </a:stretch>
        </p:blipFill>
        <p:spPr>
          <a:xfrm>
            <a:off x="481013" y="1409700"/>
            <a:ext cx="7305675" cy="4467225"/>
          </a:xfrm>
          <a:prstGeom prst="rect">
            <a:avLst/>
          </a:prstGeom>
          <a:ln>
            <a:solidFill>
              <a:schemeClr val="tx1"/>
            </a:solidFill>
          </a:ln>
        </p:spPr>
      </p:pic>
    </p:spTree>
    <p:extLst>
      <p:ext uri="{BB962C8B-B14F-4D97-AF65-F5344CB8AC3E}">
        <p14:creationId xmlns:p14="http://schemas.microsoft.com/office/powerpoint/2010/main" val="1436034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7D8E8-55CB-8E28-9D77-BF1E9ED8FAF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33AB09F-7571-4FFE-2495-F3536DDDD52C}"/>
              </a:ext>
            </a:extLst>
          </p:cNvPr>
          <p:cNvSpPr>
            <a:spLocks noGrp="1"/>
          </p:cNvSpPr>
          <p:nvPr>
            <p:ph type="title"/>
          </p:nvPr>
        </p:nvSpPr>
        <p:spPr>
          <a:xfrm>
            <a:off x="4219265" y="175433"/>
            <a:ext cx="3762992" cy="791385"/>
          </a:xfrm>
        </p:spPr>
        <p:txBody>
          <a:bodyPr>
            <a:normAutofit fontScale="90000"/>
          </a:bodyPr>
          <a:lstStyle/>
          <a:p>
            <a:r>
              <a:rPr lang="en-US" sz="6000"/>
              <a:t>Evidences </a:t>
            </a:r>
          </a:p>
        </p:txBody>
      </p:sp>
      <p:sp>
        <p:nvSpPr>
          <p:cNvPr id="2" name="Rectangle 1">
            <a:extLst>
              <a:ext uri="{FF2B5EF4-FFF2-40B4-BE49-F238E27FC236}">
                <a16:creationId xmlns:a16="http://schemas.microsoft.com/office/drawing/2014/main" id="{529F4B7E-161C-651C-BA42-941EFBA98ADF}"/>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a:extLst>
              <a:ext uri="{FF2B5EF4-FFF2-40B4-BE49-F238E27FC236}">
                <a16:creationId xmlns:a16="http://schemas.microsoft.com/office/drawing/2014/main" id="{01EDEF72-B60B-6F24-F6B3-E3CA74A0F869}"/>
              </a:ext>
            </a:extLst>
          </p:cNvPr>
          <p:cNvPicPr>
            <a:picLocks noChangeAspect="1"/>
          </p:cNvPicPr>
          <p:nvPr/>
        </p:nvPicPr>
        <p:blipFill>
          <a:blip r:embed="rId2"/>
          <a:srcRect r="24380"/>
          <a:stretch>
            <a:fillRect/>
          </a:stretch>
        </p:blipFill>
        <p:spPr>
          <a:xfrm>
            <a:off x="529466" y="1434893"/>
            <a:ext cx="6590560" cy="3983244"/>
          </a:xfrm>
          <a:prstGeom prst="rect">
            <a:avLst/>
          </a:prstGeom>
          <a:ln>
            <a:solidFill>
              <a:schemeClr val="tx1"/>
            </a:solidFill>
          </a:ln>
        </p:spPr>
      </p:pic>
      <p:sp>
        <p:nvSpPr>
          <p:cNvPr id="6" name="TextBox 5">
            <a:extLst>
              <a:ext uri="{FF2B5EF4-FFF2-40B4-BE49-F238E27FC236}">
                <a16:creationId xmlns:a16="http://schemas.microsoft.com/office/drawing/2014/main" id="{78545B91-EEFC-BAE9-E34D-3B09F7FE5FB8}"/>
              </a:ext>
            </a:extLst>
          </p:cNvPr>
          <p:cNvSpPr txBox="1"/>
          <p:nvPr/>
        </p:nvSpPr>
        <p:spPr>
          <a:xfrm>
            <a:off x="7521079" y="1567318"/>
            <a:ext cx="425077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Feature selection by evaluating the importance of each feature. </a:t>
            </a:r>
          </a:p>
          <a:p>
            <a:pPr marL="285750" indent="-285750">
              <a:buFont typeface="Arial"/>
              <a:buChar char="•"/>
            </a:pPr>
            <a:r>
              <a:rPr lang="en-US">
                <a:ea typeface="+mn-lt"/>
                <a:cs typeface="+mn-lt"/>
              </a:rPr>
              <a:t>The </a:t>
            </a:r>
            <a:r>
              <a:rPr lang="en-US" b="1">
                <a:ea typeface="+mn-lt"/>
                <a:cs typeface="+mn-lt"/>
              </a:rPr>
              <a:t>ANOVA F-test</a:t>
            </a:r>
            <a:r>
              <a:rPr lang="en-US">
                <a:ea typeface="+mn-lt"/>
                <a:cs typeface="+mn-lt"/>
              </a:rPr>
              <a:t> is a basic check that finds features that are individually good at predicting the outcome.</a:t>
            </a:r>
            <a:endParaRPr lang="en-US"/>
          </a:p>
          <a:p>
            <a:pPr marL="285750" indent="-285750">
              <a:buFont typeface="Arial"/>
              <a:buChar char="•"/>
            </a:pPr>
            <a:r>
              <a:rPr lang="en-US">
                <a:ea typeface="+mn-lt"/>
                <a:cs typeface="+mn-lt"/>
              </a:rPr>
              <a:t>The </a:t>
            </a:r>
            <a:r>
              <a:rPr lang="en-US" b="1">
                <a:ea typeface="+mn-lt"/>
                <a:cs typeface="+mn-lt"/>
              </a:rPr>
              <a:t>Random Forest</a:t>
            </a:r>
            <a:r>
              <a:rPr lang="en-US">
                <a:ea typeface="+mn-lt"/>
                <a:cs typeface="+mn-lt"/>
              </a:rPr>
              <a:t> method is a more powerful check that finds features that work well together as a group to predict the outcome.</a:t>
            </a:r>
            <a:endParaRPr lang="en-US"/>
          </a:p>
          <a:p>
            <a:endParaRPr lang="en-US">
              <a:ea typeface="Calibri"/>
              <a:cs typeface="Calibri"/>
            </a:endParaRPr>
          </a:p>
        </p:txBody>
      </p:sp>
    </p:spTree>
    <p:extLst>
      <p:ext uri="{BB962C8B-B14F-4D97-AF65-F5344CB8AC3E}">
        <p14:creationId xmlns:p14="http://schemas.microsoft.com/office/powerpoint/2010/main" val="3106392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07BD2-19DC-770A-9683-D417F75A28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B365FD-97A9-913E-7061-1A768CD054EC}"/>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7171C592-43C3-7778-D4B3-06E3A0035669}"/>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computer code&#10;&#10;AI-generated content may be incorrect.">
            <a:extLst>
              <a:ext uri="{FF2B5EF4-FFF2-40B4-BE49-F238E27FC236}">
                <a16:creationId xmlns:a16="http://schemas.microsoft.com/office/drawing/2014/main" id="{6B84FF29-E3B0-B6CE-FEF9-8BA210B804C2}"/>
              </a:ext>
            </a:extLst>
          </p:cNvPr>
          <p:cNvPicPr>
            <a:picLocks noChangeAspect="1"/>
          </p:cNvPicPr>
          <p:nvPr/>
        </p:nvPicPr>
        <p:blipFill>
          <a:blip r:embed="rId2"/>
          <a:stretch>
            <a:fillRect/>
          </a:stretch>
        </p:blipFill>
        <p:spPr>
          <a:xfrm>
            <a:off x="485775" y="1333500"/>
            <a:ext cx="6140727" cy="3715303"/>
          </a:xfrm>
          <a:prstGeom prst="rect">
            <a:avLst/>
          </a:prstGeom>
          <a:ln>
            <a:solidFill>
              <a:schemeClr val="tx1"/>
            </a:solidFill>
          </a:ln>
        </p:spPr>
      </p:pic>
      <p:sp>
        <p:nvSpPr>
          <p:cNvPr id="7" name="TextBox 6">
            <a:extLst>
              <a:ext uri="{FF2B5EF4-FFF2-40B4-BE49-F238E27FC236}">
                <a16:creationId xmlns:a16="http://schemas.microsoft.com/office/drawing/2014/main" id="{8DF3F470-6D1B-4905-E49D-454A981A2452}"/>
              </a:ext>
            </a:extLst>
          </p:cNvPr>
          <p:cNvSpPr txBox="1"/>
          <p:nvPr/>
        </p:nvSpPr>
        <p:spPr>
          <a:xfrm>
            <a:off x="7003256" y="1335881"/>
            <a:ext cx="40957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Recursive Feature Elimination (RFE), using a Gradient Boosting Classifier to iteratively select the top 15 most important features.</a:t>
            </a:r>
            <a:endParaRPr lang="en-US">
              <a:ea typeface="Calibri"/>
              <a:cs typeface="Calibri"/>
            </a:endParaRPr>
          </a:p>
        </p:txBody>
      </p:sp>
    </p:spTree>
    <p:extLst>
      <p:ext uri="{BB962C8B-B14F-4D97-AF65-F5344CB8AC3E}">
        <p14:creationId xmlns:p14="http://schemas.microsoft.com/office/powerpoint/2010/main" val="156942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1C5A-C914-EA2D-4340-6E0A658BFB2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B573823-6D0F-287D-7AC5-CFC4DF1DE440}"/>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9C13C895-DD94-CF52-D719-5848D2E52041}"/>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computer program&#10;&#10;AI-generated content may be incorrect.">
            <a:extLst>
              <a:ext uri="{FF2B5EF4-FFF2-40B4-BE49-F238E27FC236}">
                <a16:creationId xmlns:a16="http://schemas.microsoft.com/office/drawing/2014/main" id="{9F93593C-CB85-B887-FA8D-FBDF0AEBD07D}"/>
              </a:ext>
            </a:extLst>
          </p:cNvPr>
          <p:cNvPicPr>
            <a:picLocks noChangeAspect="1"/>
          </p:cNvPicPr>
          <p:nvPr/>
        </p:nvPicPr>
        <p:blipFill>
          <a:blip r:embed="rId2"/>
          <a:stretch>
            <a:fillRect/>
          </a:stretch>
        </p:blipFill>
        <p:spPr>
          <a:xfrm>
            <a:off x="2639185" y="1179581"/>
            <a:ext cx="7101370" cy="4454662"/>
          </a:xfrm>
          <a:prstGeom prst="rect">
            <a:avLst/>
          </a:prstGeom>
          <a:ln>
            <a:solidFill>
              <a:schemeClr val="tx1"/>
            </a:solidFill>
          </a:ln>
        </p:spPr>
      </p:pic>
    </p:spTree>
    <p:extLst>
      <p:ext uri="{BB962C8B-B14F-4D97-AF65-F5344CB8AC3E}">
        <p14:creationId xmlns:p14="http://schemas.microsoft.com/office/powerpoint/2010/main" val="3108001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55CC5-80A1-4550-3FF9-553BA82D15B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AD5DDB0-47CB-0210-9091-49D498170E6F}"/>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F521BB2D-7CCC-C10B-93FA-161690D94977}"/>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computer screen shot of a program&#10;&#10;AI-generated content may be incorrect.">
            <a:extLst>
              <a:ext uri="{FF2B5EF4-FFF2-40B4-BE49-F238E27FC236}">
                <a16:creationId xmlns:a16="http://schemas.microsoft.com/office/drawing/2014/main" id="{BEB067FB-E06A-7579-3C84-B0C4FF43E76F}"/>
              </a:ext>
            </a:extLst>
          </p:cNvPr>
          <p:cNvPicPr>
            <a:picLocks noChangeAspect="1"/>
          </p:cNvPicPr>
          <p:nvPr/>
        </p:nvPicPr>
        <p:blipFill>
          <a:blip r:embed="rId2"/>
          <a:stretch>
            <a:fillRect/>
          </a:stretch>
        </p:blipFill>
        <p:spPr>
          <a:xfrm>
            <a:off x="1874838" y="2348879"/>
            <a:ext cx="7934325" cy="2867025"/>
          </a:xfrm>
          <a:prstGeom prst="rect">
            <a:avLst/>
          </a:prstGeom>
          <a:ln>
            <a:solidFill>
              <a:schemeClr val="tx1"/>
            </a:solidFill>
          </a:ln>
        </p:spPr>
      </p:pic>
      <p:sp>
        <p:nvSpPr>
          <p:cNvPr id="5" name="TextBox 4">
            <a:extLst>
              <a:ext uri="{FF2B5EF4-FFF2-40B4-BE49-F238E27FC236}">
                <a16:creationId xmlns:a16="http://schemas.microsoft.com/office/drawing/2014/main" id="{36BA4CC0-02C6-8446-85C3-26500FD7C3F0}"/>
              </a:ext>
            </a:extLst>
          </p:cNvPr>
          <p:cNvSpPr txBox="1"/>
          <p:nvPr/>
        </p:nvSpPr>
        <p:spPr>
          <a:xfrm>
            <a:off x="1785991" y="1029842"/>
            <a:ext cx="86205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Defines a function, </a:t>
            </a:r>
            <a:r>
              <a:rPr lang="en-US" err="1">
                <a:latin typeface="Calibri"/>
                <a:ea typeface="Calibri"/>
                <a:cs typeface="Calibri"/>
              </a:rPr>
              <a:t>create_sequences</a:t>
            </a:r>
            <a:r>
              <a:rPr lang="en-US">
                <a:ea typeface="+mn-lt"/>
                <a:cs typeface="+mn-lt"/>
              </a:rPr>
              <a:t>, that prepares a dataset for an </a:t>
            </a:r>
            <a:r>
              <a:rPr lang="en-US" b="1">
                <a:ea typeface="+mn-lt"/>
                <a:cs typeface="+mn-lt"/>
              </a:rPr>
              <a:t>LSTM (Long Short-Term Memory) neural network</a:t>
            </a:r>
            <a:r>
              <a:rPr lang="en-US">
                <a:ea typeface="+mn-lt"/>
                <a:cs typeface="+mn-lt"/>
              </a:rPr>
              <a:t> by transforming it into a sequence format, where each input </a:t>
            </a:r>
            <a:r>
              <a:rPr lang="en-US">
                <a:latin typeface="Calibri"/>
                <a:ea typeface="Calibri"/>
                <a:cs typeface="Calibri"/>
              </a:rPr>
              <a:t>X</a:t>
            </a:r>
            <a:r>
              <a:rPr lang="en-US">
                <a:ea typeface="+mn-lt"/>
                <a:cs typeface="+mn-lt"/>
              </a:rPr>
              <a:t> is a series of data points and the corresponding output </a:t>
            </a:r>
            <a:r>
              <a:rPr lang="en-US">
                <a:latin typeface="Calibri"/>
                <a:ea typeface="Calibri"/>
                <a:cs typeface="Calibri"/>
              </a:rPr>
              <a:t>y</a:t>
            </a:r>
            <a:r>
              <a:rPr lang="en-US">
                <a:ea typeface="+mn-lt"/>
                <a:cs typeface="+mn-lt"/>
              </a:rPr>
              <a:t> is the next data point in the sequence.</a:t>
            </a:r>
            <a:endParaRPr lang="en-US">
              <a:ea typeface="Calibri"/>
              <a:cs typeface="Calibri"/>
            </a:endParaRPr>
          </a:p>
        </p:txBody>
      </p:sp>
    </p:spTree>
    <p:extLst>
      <p:ext uri="{BB962C8B-B14F-4D97-AF65-F5344CB8AC3E}">
        <p14:creationId xmlns:p14="http://schemas.microsoft.com/office/powerpoint/2010/main" val="3908433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761C-5575-CFDE-737F-DE6A059C694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FE5018-ABE4-6D3E-29F3-3B9E8597C52A}"/>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51EE638F-E58A-E7FF-8170-4AD0A1258E51}"/>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computer program&#10;&#10;AI-generated content may be incorrect.">
            <a:extLst>
              <a:ext uri="{FF2B5EF4-FFF2-40B4-BE49-F238E27FC236}">
                <a16:creationId xmlns:a16="http://schemas.microsoft.com/office/drawing/2014/main" id="{264B12FD-97F5-86D1-9CBE-53DD0E4DEB18}"/>
              </a:ext>
            </a:extLst>
          </p:cNvPr>
          <p:cNvPicPr>
            <a:picLocks noChangeAspect="1"/>
          </p:cNvPicPr>
          <p:nvPr/>
        </p:nvPicPr>
        <p:blipFill>
          <a:blip r:embed="rId2"/>
          <a:stretch>
            <a:fillRect/>
          </a:stretch>
        </p:blipFill>
        <p:spPr>
          <a:xfrm>
            <a:off x="633413" y="1447800"/>
            <a:ext cx="5972175" cy="2838450"/>
          </a:xfrm>
          <a:prstGeom prst="rect">
            <a:avLst/>
          </a:prstGeom>
          <a:ln>
            <a:solidFill>
              <a:schemeClr val="tx1"/>
            </a:solidFill>
          </a:ln>
        </p:spPr>
      </p:pic>
      <p:sp>
        <p:nvSpPr>
          <p:cNvPr id="5" name="TextBox 4">
            <a:extLst>
              <a:ext uri="{FF2B5EF4-FFF2-40B4-BE49-F238E27FC236}">
                <a16:creationId xmlns:a16="http://schemas.microsoft.com/office/drawing/2014/main" id="{723304AF-3828-5348-C23F-D12163939D91}"/>
              </a:ext>
            </a:extLst>
          </p:cNvPr>
          <p:cNvSpPr txBox="1"/>
          <p:nvPr/>
        </p:nvSpPr>
        <p:spPr>
          <a:xfrm>
            <a:off x="6890499" y="1448155"/>
            <a:ext cx="42093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a:t>
            </a:r>
            <a:r>
              <a:rPr lang="en-US" err="1">
                <a:latin typeface="Calibri"/>
                <a:ea typeface="Calibri"/>
                <a:cs typeface="Calibri"/>
              </a:rPr>
              <a:t>train_test_split</a:t>
            </a:r>
            <a:r>
              <a:rPr lang="en-US">
                <a:ea typeface="+mn-lt"/>
                <a:cs typeface="+mn-lt"/>
              </a:rPr>
              <a:t> function divides the sequential data into training and testing sets, using the </a:t>
            </a:r>
            <a:r>
              <a:rPr lang="en-US">
                <a:latin typeface="Calibri"/>
                <a:ea typeface="Calibri"/>
                <a:cs typeface="Calibri"/>
              </a:rPr>
              <a:t>stratify</a:t>
            </a:r>
            <a:r>
              <a:rPr lang="en-US">
                <a:ea typeface="+mn-lt"/>
                <a:cs typeface="+mn-lt"/>
              </a:rPr>
              <a:t> parameter to ensure both sets maintain a class distribution proportionate to the original dataset.</a:t>
            </a:r>
            <a:endParaRPr lang="en-US">
              <a:ea typeface="Calibri"/>
              <a:cs typeface="Calibri"/>
            </a:endParaRPr>
          </a:p>
        </p:txBody>
      </p:sp>
    </p:spTree>
    <p:extLst>
      <p:ext uri="{BB962C8B-B14F-4D97-AF65-F5344CB8AC3E}">
        <p14:creationId xmlns:p14="http://schemas.microsoft.com/office/powerpoint/2010/main" val="506056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CAE5-D027-9300-04BC-B56FFD74EBA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DA0AE36-5F46-0509-DC8F-7C07CFFF5A1B}"/>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1CB3579D-0DF7-49CB-3631-7D5E2EE3E0D3}"/>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computer program&#10;&#10;AI-generated content may be incorrect.">
            <a:extLst>
              <a:ext uri="{FF2B5EF4-FFF2-40B4-BE49-F238E27FC236}">
                <a16:creationId xmlns:a16="http://schemas.microsoft.com/office/drawing/2014/main" id="{924622B6-A308-A1C7-1333-A92464232C49}"/>
              </a:ext>
            </a:extLst>
          </p:cNvPr>
          <p:cNvPicPr>
            <a:picLocks noChangeAspect="1"/>
          </p:cNvPicPr>
          <p:nvPr/>
        </p:nvPicPr>
        <p:blipFill>
          <a:blip r:embed="rId3"/>
          <a:stretch>
            <a:fillRect/>
          </a:stretch>
        </p:blipFill>
        <p:spPr>
          <a:xfrm>
            <a:off x="716929" y="1045955"/>
            <a:ext cx="4875006" cy="5102087"/>
          </a:xfrm>
          <a:prstGeom prst="rect">
            <a:avLst/>
          </a:prstGeom>
          <a:ln>
            <a:solidFill>
              <a:schemeClr val="tx1"/>
            </a:solidFill>
          </a:ln>
        </p:spPr>
      </p:pic>
      <p:sp>
        <p:nvSpPr>
          <p:cNvPr id="5" name="TextBox 4">
            <a:extLst>
              <a:ext uri="{FF2B5EF4-FFF2-40B4-BE49-F238E27FC236}">
                <a16:creationId xmlns:a16="http://schemas.microsoft.com/office/drawing/2014/main" id="{706A803B-18B7-145A-A7DE-813EC2496621}"/>
              </a:ext>
            </a:extLst>
          </p:cNvPr>
          <p:cNvSpPr txBox="1"/>
          <p:nvPr/>
        </p:nvSpPr>
        <p:spPr>
          <a:xfrm>
            <a:off x="5934525" y="1040594"/>
            <a:ext cx="553428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Defines and compiles a regularized LSTM neural network using TensorFlow/</a:t>
            </a:r>
            <a:r>
              <a:rPr lang="en-US" err="1">
                <a:ea typeface="+mn-lt"/>
                <a:cs typeface="+mn-lt"/>
              </a:rPr>
              <a:t>Keras</a:t>
            </a:r>
            <a:r>
              <a:rPr lang="en-US">
                <a:ea typeface="+mn-lt"/>
                <a:cs typeface="+mn-lt"/>
              </a:rPr>
              <a:t> to perform binary classification. The model's architecture is built with layers specifically chosen to handle sequential data and overcome overfitting, including a </a:t>
            </a:r>
            <a:r>
              <a:rPr lang="en-US" err="1">
                <a:latin typeface="Calibri"/>
                <a:ea typeface="Calibri"/>
                <a:cs typeface="Calibri"/>
              </a:rPr>
              <a:t>GaussianNoise</a:t>
            </a:r>
            <a:r>
              <a:rPr lang="en-US">
                <a:ea typeface="+mn-lt"/>
                <a:cs typeface="+mn-lt"/>
              </a:rPr>
              <a:t> layer for input stability,  </a:t>
            </a:r>
            <a:r>
              <a:rPr lang="en-US">
                <a:latin typeface="Calibri"/>
                <a:ea typeface="Calibri"/>
                <a:cs typeface="Calibri"/>
              </a:rPr>
              <a:t>LSTM</a:t>
            </a:r>
            <a:r>
              <a:rPr lang="en-US">
                <a:ea typeface="+mn-lt"/>
                <a:cs typeface="+mn-lt"/>
              </a:rPr>
              <a:t> layers with built-in regularization, and </a:t>
            </a:r>
            <a:r>
              <a:rPr lang="en-US">
                <a:latin typeface="Calibri"/>
                <a:ea typeface="Calibri"/>
                <a:cs typeface="Calibri"/>
              </a:rPr>
              <a:t>Dropout</a:t>
            </a:r>
            <a:r>
              <a:rPr lang="en-US">
                <a:ea typeface="+mn-lt"/>
                <a:cs typeface="+mn-lt"/>
              </a:rPr>
              <a:t> layers to prevent reliance on specific neurons. The model is then compiled with the Adam optimizer and binary cross-entropy loss, which are standard choices for efficiently training a classifier on a binary target.</a:t>
            </a:r>
            <a:endParaRPr lang="en-US">
              <a:ea typeface="Calibri"/>
              <a:cs typeface="Calibri"/>
            </a:endParaRPr>
          </a:p>
        </p:txBody>
      </p:sp>
    </p:spTree>
    <p:extLst>
      <p:ext uri="{BB962C8B-B14F-4D97-AF65-F5344CB8AC3E}">
        <p14:creationId xmlns:p14="http://schemas.microsoft.com/office/powerpoint/2010/main" val="3165957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046A-9D29-7BFC-1B0C-57A9583615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71392BF-EE41-9682-F8F5-535FDCC67815}"/>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E870C448-E9A6-00B7-2F7B-FB30F798C79A}"/>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computer program&#10;&#10;AI-generated content may be incorrect.">
            <a:extLst>
              <a:ext uri="{FF2B5EF4-FFF2-40B4-BE49-F238E27FC236}">
                <a16:creationId xmlns:a16="http://schemas.microsoft.com/office/drawing/2014/main" id="{FC126115-B630-358B-CC08-E2C0A96D4D45}"/>
              </a:ext>
            </a:extLst>
          </p:cNvPr>
          <p:cNvPicPr>
            <a:picLocks noChangeAspect="1"/>
          </p:cNvPicPr>
          <p:nvPr/>
        </p:nvPicPr>
        <p:blipFill>
          <a:blip r:embed="rId3"/>
          <a:srcRect l="-1444" t="-4150" r="25448" b="-1543"/>
          <a:stretch>
            <a:fillRect/>
          </a:stretch>
        </p:blipFill>
        <p:spPr>
          <a:xfrm>
            <a:off x="414821" y="1175713"/>
            <a:ext cx="5863297" cy="4187978"/>
          </a:xfrm>
          <a:prstGeom prst="rect">
            <a:avLst/>
          </a:prstGeom>
          <a:ln>
            <a:solidFill>
              <a:schemeClr val="tx1"/>
            </a:solidFill>
          </a:ln>
        </p:spPr>
      </p:pic>
      <p:sp>
        <p:nvSpPr>
          <p:cNvPr id="5" name="TextBox 4">
            <a:extLst>
              <a:ext uri="{FF2B5EF4-FFF2-40B4-BE49-F238E27FC236}">
                <a16:creationId xmlns:a16="http://schemas.microsoft.com/office/drawing/2014/main" id="{9F3985F5-AD13-631B-AC77-54B318FD1464}"/>
              </a:ext>
            </a:extLst>
          </p:cNvPr>
          <p:cNvSpPr txBox="1"/>
          <p:nvPr/>
        </p:nvSpPr>
        <p:spPr>
          <a:xfrm>
            <a:off x="6560192" y="1171577"/>
            <a:ext cx="507884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Training of a machine learning model using the </a:t>
            </a:r>
            <a:r>
              <a:rPr lang="en-US" err="1">
                <a:latin typeface="Calibri"/>
                <a:ea typeface="Calibri"/>
                <a:cs typeface="Calibri"/>
              </a:rPr>
              <a:t>model.fit</a:t>
            </a:r>
            <a:r>
              <a:rPr lang="en-US">
                <a:latin typeface="Calibri"/>
                <a:ea typeface="Calibri"/>
                <a:cs typeface="Calibri"/>
              </a:rPr>
              <a:t>()</a:t>
            </a:r>
            <a:r>
              <a:rPr lang="en-US">
                <a:ea typeface="+mn-lt"/>
                <a:cs typeface="+mn-lt"/>
              </a:rPr>
              <a:t> function with specific parameters for epochs, batch size, and validation, and then prints a summary of the training results, including the final learning rate and best validation accuracy.</a:t>
            </a:r>
            <a:endParaRPr lang="en-US">
              <a:ea typeface="Calibri"/>
              <a:cs typeface="Calibri"/>
            </a:endParaRPr>
          </a:p>
        </p:txBody>
      </p:sp>
    </p:spTree>
    <p:extLst>
      <p:ext uri="{BB962C8B-B14F-4D97-AF65-F5344CB8AC3E}">
        <p14:creationId xmlns:p14="http://schemas.microsoft.com/office/powerpoint/2010/main" val="111266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224F2-545E-657B-987C-661995413B3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90778F6-1D6C-0A39-070E-F8B7193020D7}"/>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269787A4-0386-5182-B9F8-FD6E328A9FF9}"/>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report&#10;&#10;AI-generated content may be incorrect.">
            <a:extLst>
              <a:ext uri="{FF2B5EF4-FFF2-40B4-BE49-F238E27FC236}">
                <a16:creationId xmlns:a16="http://schemas.microsoft.com/office/drawing/2014/main" id="{E139B9DB-D31C-45C6-A5D0-074EDB0C1082}"/>
              </a:ext>
            </a:extLst>
          </p:cNvPr>
          <p:cNvPicPr>
            <a:picLocks noChangeAspect="1"/>
          </p:cNvPicPr>
          <p:nvPr/>
        </p:nvPicPr>
        <p:blipFill>
          <a:blip r:embed="rId3"/>
          <a:stretch>
            <a:fillRect/>
          </a:stretch>
        </p:blipFill>
        <p:spPr>
          <a:xfrm>
            <a:off x="3124408" y="1430201"/>
            <a:ext cx="6141968" cy="2838035"/>
          </a:xfrm>
          <a:prstGeom prst="rect">
            <a:avLst/>
          </a:prstGeom>
          <a:ln>
            <a:solidFill>
              <a:schemeClr val="tx1"/>
            </a:solidFill>
          </a:ln>
        </p:spPr>
      </p:pic>
    </p:spTree>
    <p:extLst>
      <p:ext uri="{BB962C8B-B14F-4D97-AF65-F5344CB8AC3E}">
        <p14:creationId xmlns:p14="http://schemas.microsoft.com/office/powerpoint/2010/main" val="1911917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5053F-78E4-53C9-9789-23589BE47F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ED32B0-DBFC-E428-7542-AB20BED2B055}"/>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A49C0EDA-B6E9-599A-D2E9-EE513B705B9B}"/>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a:extLst>
              <a:ext uri="{FF2B5EF4-FFF2-40B4-BE49-F238E27FC236}">
                <a16:creationId xmlns:a16="http://schemas.microsoft.com/office/drawing/2014/main" id="{5BD95A9E-1816-1D93-0D01-CC57C1227A0B}"/>
              </a:ext>
            </a:extLst>
          </p:cNvPr>
          <p:cNvPicPr>
            <a:picLocks noChangeAspect="1"/>
          </p:cNvPicPr>
          <p:nvPr/>
        </p:nvPicPr>
        <p:blipFill>
          <a:blip r:embed="rId3"/>
          <a:stretch>
            <a:fillRect/>
          </a:stretch>
        </p:blipFill>
        <p:spPr>
          <a:xfrm>
            <a:off x="2067847" y="1060655"/>
            <a:ext cx="8240661" cy="3298722"/>
          </a:xfrm>
          <a:prstGeom prst="rect">
            <a:avLst/>
          </a:prstGeom>
          <a:ln>
            <a:solidFill>
              <a:schemeClr val="tx1"/>
            </a:solidFill>
          </a:ln>
        </p:spPr>
      </p:pic>
    </p:spTree>
    <p:extLst>
      <p:ext uri="{BB962C8B-B14F-4D97-AF65-F5344CB8AC3E}">
        <p14:creationId xmlns:p14="http://schemas.microsoft.com/office/powerpoint/2010/main" val="773163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A36-DF67-1D62-4B7A-974EEF7B2988}"/>
              </a:ext>
            </a:extLst>
          </p:cNvPr>
          <p:cNvSpPr>
            <a:spLocks noGrp="1"/>
          </p:cNvSpPr>
          <p:nvPr>
            <p:ph type="title"/>
          </p:nvPr>
        </p:nvSpPr>
        <p:spPr>
          <a:xfrm>
            <a:off x="4198327" y="19455"/>
            <a:ext cx="3953452" cy="1034141"/>
          </a:xfrm>
        </p:spPr>
        <p:txBody>
          <a:bodyPr>
            <a:noAutofit/>
          </a:bodyPr>
          <a:lstStyle/>
          <a:p>
            <a:r>
              <a:rPr lang="en-US" sz="6000">
                <a:ea typeface="+mj-lt"/>
                <a:cs typeface="+mj-lt"/>
              </a:rPr>
              <a:t>Gantt Chart </a:t>
            </a:r>
            <a:endParaRPr lang="en-US" sz="6000"/>
          </a:p>
        </p:txBody>
      </p:sp>
      <p:pic>
        <p:nvPicPr>
          <p:cNvPr id="4" name="Picture 3" descr="A graph of progress on a project&#10;&#10;AI-generated content may be incorrect.">
            <a:extLst>
              <a:ext uri="{FF2B5EF4-FFF2-40B4-BE49-F238E27FC236}">
                <a16:creationId xmlns:a16="http://schemas.microsoft.com/office/drawing/2014/main" id="{9ABF8340-CF29-E5A6-D77F-5B222D8A94C0}"/>
              </a:ext>
            </a:extLst>
          </p:cNvPr>
          <p:cNvPicPr>
            <a:picLocks noChangeAspect="1"/>
          </p:cNvPicPr>
          <p:nvPr/>
        </p:nvPicPr>
        <p:blipFill>
          <a:blip r:embed="rId2">
            <a:extLst>
              <a:ext uri="{28A0092B-C50C-407E-A947-70E740481C1C}">
                <a14:useLocalDpi xmlns:a14="http://schemas.microsoft.com/office/drawing/2010/main" val="0"/>
              </a:ext>
            </a:extLst>
          </a:blip>
          <a:srcRect t="7899"/>
          <a:stretch>
            <a:fillRect/>
          </a:stretch>
        </p:blipFill>
        <p:spPr>
          <a:xfrm>
            <a:off x="3421113" y="1053596"/>
            <a:ext cx="5349774" cy="4927197"/>
          </a:xfrm>
          <a:prstGeom prst="rect">
            <a:avLst/>
          </a:prstGeom>
          <a:ln>
            <a:solidFill>
              <a:schemeClr val="tx1"/>
            </a:solidFill>
          </a:ln>
        </p:spPr>
      </p:pic>
    </p:spTree>
    <p:extLst>
      <p:ext uri="{BB962C8B-B14F-4D97-AF65-F5344CB8AC3E}">
        <p14:creationId xmlns:p14="http://schemas.microsoft.com/office/powerpoint/2010/main" val="1359559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404F-D218-9D04-6489-E10118B413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9AD513F-339C-5167-428B-5CC24BEF221E}"/>
              </a:ext>
            </a:extLst>
          </p:cNvPr>
          <p:cNvSpPr>
            <a:spLocks noGrp="1"/>
          </p:cNvSpPr>
          <p:nvPr>
            <p:ph type="title"/>
          </p:nvPr>
        </p:nvSpPr>
        <p:spPr>
          <a:xfrm>
            <a:off x="1828490" y="70658"/>
            <a:ext cx="8535017" cy="1105710"/>
          </a:xfrm>
        </p:spPr>
        <p:txBody>
          <a:bodyPr>
            <a:normAutofit fontScale="90000"/>
          </a:bodyPr>
          <a:lstStyle/>
          <a:p>
            <a:r>
              <a:rPr lang="en-US" sz="6000"/>
              <a:t>Evidences – Confusion Matrix </a:t>
            </a:r>
          </a:p>
        </p:txBody>
      </p:sp>
      <p:sp>
        <p:nvSpPr>
          <p:cNvPr id="2" name="Rectangle 1">
            <a:extLst>
              <a:ext uri="{FF2B5EF4-FFF2-40B4-BE49-F238E27FC236}">
                <a16:creationId xmlns:a16="http://schemas.microsoft.com/office/drawing/2014/main" id="{0D42FD2C-DEFC-8B3A-DC36-85ED835C9AB4}"/>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blue squares with white text&#10;&#10;AI-generated content may be incorrect.">
            <a:extLst>
              <a:ext uri="{FF2B5EF4-FFF2-40B4-BE49-F238E27FC236}">
                <a16:creationId xmlns:a16="http://schemas.microsoft.com/office/drawing/2014/main" id="{4B4E1EEE-07AE-6DCC-DF6C-64A90E8B5EB8}"/>
              </a:ext>
            </a:extLst>
          </p:cNvPr>
          <p:cNvPicPr>
            <a:picLocks noChangeAspect="1"/>
          </p:cNvPicPr>
          <p:nvPr/>
        </p:nvPicPr>
        <p:blipFill>
          <a:blip r:embed="rId3"/>
          <a:stretch>
            <a:fillRect/>
          </a:stretch>
        </p:blipFill>
        <p:spPr>
          <a:xfrm>
            <a:off x="3424238" y="1366838"/>
            <a:ext cx="5343525" cy="4124325"/>
          </a:xfrm>
          <a:prstGeom prst="rect">
            <a:avLst/>
          </a:prstGeom>
          <a:ln>
            <a:solidFill>
              <a:schemeClr val="tx1"/>
            </a:solidFill>
          </a:ln>
        </p:spPr>
      </p:pic>
    </p:spTree>
    <p:extLst>
      <p:ext uri="{BB962C8B-B14F-4D97-AF65-F5344CB8AC3E}">
        <p14:creationId xmlns:p14="http://schemas.microsoft.com/office/powerpoint/2010/main" val="3310260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F2AD-5948-980D-F568-51FEA5A830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0B3021B-B37B-C369-CDBE-73AF4D5DF10A}"/>
              </a:ext>
            </a:extLst>
          </p:cNvPr>
          <p:cNvSpPr>
            <a:spLocks noGrp="1"/>
          </p:cNvSpPr>
          <p:nvPr>
            <p:ph type="title"/>
          </p:nvPr>
        </p:nvSpPr>
        <p:spPr>
          <a:xfrm>
            <a:off x="4524065" y="3983"/>
            <a:ext cx="3343892" cy="1162860"/>
          </a:xfrm>
        </p:spPr>
        <p:txBody>
          <a:bodyPr>
            <a:normAutofit/>
          </a:bodyPr>
          <a:lstStyle/>
          <a:p>
            <a:r>
              <a:rPr lang="en-US" sz="6000"/>
              <a:t>Evidences </a:t>
            </a:r>
          </a:p>
        </p:txBody>
      </p:sp>
      <p:sp>
        <p:nvSpPr>
          <p:cNvPr id="2" name="Rectangle 1">
            <a:extLst>
              <a:ext uri="{FF2B5EF4-FFF2-40B4-BE49-F238E27FC236}">
                <a16:creationId xmlns:a16="http://schemas.microsoft.com/office/drawing/2014/main" id="{39371702-D381-4014-996C-1EAB8EC83E61}"/>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5" name="Picture 4" descr="A bar chart with different colored bars&#10;&#10;AI-generated content may be incorrect.">
            <a:extLst>
              <a:ext uri="{FF2B5EF4-FFF2-40B4-BE49-F238E27FC236}">
                <a16:creationId xmlns:a16="http://schemas.microsoft.com/office/drawing/2014/main" id="{580D9CB8-D88F-4FC3-B4F7-359FB5937127}"/>
              </a:ext>
            </a:extLst>
          </p:cNvPr>
          <p:cNvPicPr>
            <a:picLocks noChangeAspect="1"/>
          </p:cNvPicPr>
          <p:nvPr/>
        </p:nvPicPr>
        <p:blipFill>
          <a:blip r:embed="rId2"/>
          <a:stretch>
            <a:fillRect/>
          </a:stretch>
        </p:blipFill>
        <p:spPr>
          <a:xfrm>
            <a:off x="2505382" y="1031311"/>
            <a:ext cx="8176753" cy="5200959"/>
          </a:xfrm>
          <a:prstGeom prst="rect">
            <a:avLst/>
          </a:prstGeom>
          <a:ln>
            <a:solidFill>
              <a:schemeClr val="tx1"/>
            </a:solidFill>
          </a:ln>
        </p:spPr>
      </p:pic>
    </p:spTree>
    <p:extLst>
      <p:ext uri="{BB962C8B-B14F-4D97-AF65-F5344CB8AC3E}">
        <p14:creationId xmlns:p14="http://schemas.microsoft.com/office/powerpoint/2010/main" val="109864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2A91D-BFF1-459E-C689-821366352BC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C859BF2-46B7-35F8-66EB-84A7311B978E}"/>
              </a:ext>
            </a:extLst>
          </p:cNvPr>
          <p:cNvSpPr>
            <a:spLocks noGrp="1"/>
          </p:cNvSpPr>
          <p:nvPr>
            <p:ph type="title"/>
          </p:nvPr>
        </p:nvSpPr>
        <p:spPr>
          <a:xfrm>
            <a:off x="4550968" y="-1804"/>
            <a:ext cx="8535017" cy="1105710"/>
          </a:xfrm>
        </p:spPr>
        <p:txBody>
          <a:bodyPr>
            <a:normAutofit/>
          </a:bodyPr>
          <a:lstStyle/>
          <a:p>
            <a:r>
              <a:rPr lang="en-US" sz="6000"/>
              <a:t>Evidences </a:t>
            </a:r>
          </a:p>
        </p:txBody>
      </p:sp>
      <p:sp>
        <p:nvSpPr>
          <p:cNvPr id="2" name="Rectangle 1">
            <a:extLst>
              <a:ext uri="{FF2B5EF4-FFF2-40B4-BE49-F238E27FC236}">
                <a16:creationId xmlns:a16="http://schemas.microsoft.com/office/drawing/2014/main" id="{85A460DB-5707-D5C0-E10B-7803D3D5EFE9}"/>
              </a:ext>
            </a:extLst>
          </p:cNvPr>
          <p:cNvSpPr/>
          <p:nvPr/>
        </p:nvSpPr>
        <p:spPr>
          <a:xfrm>
            <a:off x="3338534" y="63748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pic>
        <p:nvPicPr>
          <p:cNvPr id="3" name="Picture 2" descr="A screenshot of a test&#10;&#10;AI-generated content may be incorrect.">
            <a:extLst>
              <a:ext uri="{FF2B5EF4-FFF2-40B4-BE49-F238E27FC236}">
                <a16:creationId xmlns:a16="http://schemas.microsoft.com/office/drawing/2014/main" id="{DABD10ED-8F7E-4FEC-2287-DC8CA79AA343}"/>
              </a:ext>
            </a:extLst>
          </p:cNvPr>
          <p:cNvPicPr>
            <a:picLocks noChangeAspect="1"/>
          </p:cNvPicPr>
          <p:nvPr/>
        </p:nvPicPr>
        <p:blipFill>
          <a:blip r:embed="rId2"/>
          <a:stretch>
            <a:fillRect/>
          </a:stretch>
        </p:blipFill>
        <p:spPr>
          <a:xfrm>
            <a:off x="3788799" y="1167273"/>
            <a:ext cx="4614403" cy="4867583"/>
          </a:xfrm>
          <a:prstGeom prst="rect">
            <a:avLst/>
          </a:prstGeom>
          <a:ln>
            <a:solidFill>
              <a:schemeClr val="tx1"/>
            </a:solidFill>
          </a:ln>
        </p:spPr>
      </p:pic>
    </p:spTree>
    <p:extLst>
      <p:ext uri="{BB962C8B-B14F-4D97-AF65-F5344CB8AC3E}">
        <p14:creationId xmlns:p14="http://schemas.microsoft.com/office/powerpoint/2010/main" val="1644846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4213698" y="291829"/>
            <a:ext cx="3764604" cy="934058"/>
          </a:xfrm>
        </p:spPr>
        <p:txBody>
          <a:bodyPr/>
          <a:lstStyle/>
          <a:p>
            <a:r>
              <a:rPr lang="en-US"/>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640359" y="1315308"/>
            <a:ext cx="11250084" cy="5127848"/>
          </a:xfrm>
        </p:spPr>
        <p:txBody>
          <a:bodyPr>
            <a:normAutofit/>
          </a:bodyPr>
          <a:lstStyle/>
          <a:p>
            <a:r>
              <a:rPr lang="en-US">
                <a:solidFill>
                  <a:schemeClr val="tx1"/>
                </a:solidFill>
              </a:rPr>
              <a:t>[1] </a:t>
            </a:r>
            <a:r>
              <a:rPr lang="en-US">
                <a:hlinkClick r:id="rId2"/>
              </a:rPr>
              <a:t>Malware Memory Analysis | Datasets | Canadian Institute for Cybersecurity | UNB</a:t>
            </a:r>
            <a:endParaRPr lang="en-US"/>
          </a:p>
        </p:txBody>
      </p:sp>
      <p:sp>
        <p:nvSpPr>
          <p:cNvPr id="4" name="Rectangle 3">
            <a:extLst>
              <a:ext uri="{FF2B5EF4-FFF2-40B4-BE49-F238E27FC236}">
                <a16:creationId xmlns:a16="http://schemas.microsoft.com/office/drawing/2014/main" id="{687B547E-83FA-7C41-9006-E060CC43DD92}"/>
              </a:ext>
            </a:extLst>
          </p:cNvPr>
          <p:cNvSpPr/>
          <p:nvPr/>
        </p:nvSpPr>
        <p:spPr>
          <a:xfrm>
            <a:off x="3410940" y="639431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IT21825682</a:t>
            </a:r>
            <a:r>
              <a:rPr lang="en-US" sz="1800">
                <a:solidFill>
                  <a:schemeClr val="tx1"/>
                </a:solidFill>
              </a:rPr>
              <a:t>   |   H.P.D.D.M Wickramasinghe |   </a:t>
            </a:r>
            <a:r>
              <a:rPr lang="en-US">
                <a:solidFill>
                  <a:schemeClr val="tx1"/>
                </a:solidFill>
              </a:rPr>
              <a:t>R25-037</a:t>
            </a:r>
            <a:endParaRPr lang="en-US" sz="1800" b="0">
              <a:solidFill>
                <a:schemeClr val="tx1"/>
              </a:solidFill>
            </a:endParaRPr>
          </a:p>
        </p:txBody>
      </p:sp>
    </p:spTree>
    <p:extLst>
      <p:ext uri="{BB962C8B-B14F-4D97-AF65-F5344CB8AC3E}">
        <p14:creationId xmlns:p14="http://schemas.microsoft.com/office/powerpoint/2010/main" val="1887218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and question mark">
            <a:extLst>
              <a:ext uri="{FF2B5EF4-FFF2-40B4-BE49-F238E27FC236}">
                <a16:creationId xmlns:a16="http://schemas.microsoft.com/office/drawing/2014/main" id="{EDA8D94B-8AC2-4166-2213-B4BD350FCF4D}"/>
              </a:ext>
            </a:extLst>
          </p:cNvPr>
          <p:cNvPicPr>
            <a:picLocks noChangeAspect="1"/>
          </p:cNvPicPr>
          <p:nvPr/>
        </p:nvPicPr>
        <p:blipFill>
          <a:blip r:embed="rId2"/>
          <a:srcRect r="-2" b="-2"/>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946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7634FF-3A67-5B27-95FD-52EC0B31AED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02A0B4-4ECF-343A-2DA9-FA8173119A6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043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IT21812880 |N.H.S Chandrasekara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r>
              <a:rPr lang="en-US" sz="2200" b="1" kern="1200">
                <a:solidFill>
                  <a:schemeClr val="tx1"/>
                </a:solidFill>
                <a:latin typeface="+mn-lt"/>
                <a:ea typeface="+mn-ea"/>
                <a:cs typeface="+mn-cs"/>
              </a:rPr>
              <a:t>Reconnaissance Detection using Anomaly Based Clustering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FB98E66-DBD5-4B29-AC68-A58A70C64231}"/>
              </a:ext>
            </a:extLst>
          </p:cNvPr>
          <p:cNvSpPr/>
          <p:nvPr/>
        </p:nvSpPr>
        <p:spPr>
          <a:xfrm>
            <a:off x="4568825" y="640780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solidFill>
                  <a:schemeClr val="tx1"/>
                </a:solidFill>
              </a:rPr>
              <a:t>IT21812880</a:t>
            </a:r>
            <a:r>
              <a:rPr lang="en-US" sz="1800">
                <a:solidFill>
                  <a:schemeClr val="tx1"/>
                </a:solidFill>
              </a:rPr>
              <a:t>   |   </a:t>
            </a:r>
            <a:r>
              <a:rPr lang="en-US">
                <a:solidFill>
                  <a:schemeClr val="tx1"/>
                </a:solidFill>
              </a:rPr>
              <a:t>N.H.S </a:t>
            </a:r>
            <a:r>
              <a:rPr lang="en-US" err="1">
                <a:solidFill>
                  <a:schemeClr val="tx1"/>
                </a:solidFill>
              </a:rPr>
              <a:t>Chandrasekara</a:t>
            </a:r>
            <a:r>
              <a:rPr lang="en-US">
                <a:solidFill>
                  <a:schemeClr val="tx1"/>
                </a:solidFill>
              </a:rPr>
              <a:t> </a:t>
            </a:r>
            <a:r>
              <a:rPr lang="en-US" sz="1800">
                <a:solidFill>
                  <a:schemeClr val="tx1"/>
                </a:solidFill>
              </a:rPr>
              <a:t>|   </a:t>
            </a:r>
            <a:r>
              <a:rPr lang="en-US">
                <a:solidFill>
                  <a:schemeClr val="tx1"/>
                </a:solidFill>
              </a:rPr>
              <a:t>R25-037</a:t>
            </a:r>
            <a:endParaRPr lang="en-US" sz="1800" b="0">
              <a:solidFill>
                <a:schemeClr val="tx1"/>
              </a:solidFill>
            </a:endParaRPr>
          </a:p>
        </p:txBody>
      </p:sp>
      <p:pic>
        <p:nvPicPr>
          <p:cNvPr id="3" name="Picture 2" descr="A person in a blue shirt&#10;&#10;Description automatically generated">
            <a:extLst>
              <a:ext uri="{FF2B5EF4-FFF2-40B4-BE49-F238E27FC236}">
                <a16:creationId xmlns:a16="http://schemas.microsoft.com/office/drawing/2014/main" id="{B0777F3C-B111-4B5F-22AD-148E409FD0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5167" y="1464547"/>
            <a:ext cx="1766960" cy="2560079"/>
          </a:xfrm>
          <a:prstGeom prst="rect">
            <a:avLst/>
          </a:prstGeom>
          <a:ln>
            <a:solidFill>
              <a:schemeClr val="tx1"/>
            </a:solidFill>
          </a:ln>
        </p:spPr>
      </p:pic>
    </p:spTree>
    <p:extLst>
      <p:ext uri="{BB962C8B-B14F-4D97-AF65-F5344CB8AC3E}">
        <p14:creationId xmlns:p14="http://schemas.microsoft.com/office/powerpoint/2010/main" val="218140999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0BA511443E064D854E5067B4019C9E" ma:contentTypeVersion="13" ma:contentTypeDescription="Create a new document." ma:contentTypeScope="" ma:versionID="8104c32d3b58b0beb8c2f02a58fc1406">
  <xsd:schema xmlns:xsd="http://www.w3.org/2001/XMLSchema" xmlns:xs="http://www.w3.org/2001/XMLSchema" xmlns:p="http://schemas.microsoft.com/office/2006/metadata/properties" xmlns:ns2="3a1c76c7-cebf-4aba-b6dd-f609147c545c" xmlns:ns3="db72c12f-87a4-44ab-bbc5-4cc8306b158a" targetNamespace="http://schemas.microsoft.com/office/2006/metadata/properties" ma:root="true" ma:fieldsID="f827fb936a2f6a4665171d2c04655978" ns2:_="" ns3:_="">
    <xsd:import namespace="3a1c76c7-cebf-4aba-b6dd-f609147c545c"/>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c76c7-cebf-4aba-b6dd-f609147c54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a1c76c7-cebf-4aba-b6dd-f609147c545c">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4A44558E-690D-4659-A76F-A43DF03EDEB8}"/>
</file>

<file path=customXml/itemProps2.xml><?xml version="1.0" encoding="utf-8"?>
<ds:datastoreItem xmlns:ds="http://schemas.openxmlformats.org/officeDocument/2006/customXml" ds:itemID="{F4920721-A7BD-4282-94B3-796CF6C3AA25}"/>
</file>

<file path=customXml/itemProps3.xml><?xml version="1.0" encoding="utf-8"?>
<ds:datastoreItem xmlns:ds="http://schemas.openxmlformats.org/officeDocument/2006/customXml" ds:itemID="{CF02ABE4-356B-4968-85D5-3A82453FB7C1}"/>
</file>

<file path=docProps/app.xml><?xml version="1.0" encoding="utf-8"?>
<Properties xmlns="http://schemas.openxmlformats.org/officeDocument/2006/extended-properties" xmlns:vt="http://schemas.openxmlformats.org/officeDocument/2006/docPropsVTypes">
  <Template/>
  <TotalTime>25</TotalTime>
  <Words>5409</Words>
  <Application>Microsoft Office PowerPoint</Application>
  <PresentationFormat>Widescreen</PresentationFormat>
  <Paragraphs>565</Paragraphs>
  <Slides>85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Arial,Sans-Serif</vt:lpstr>
      <vt:lpstr>Calibri</vt:lpstr>
      <vt:lpstr>Calibri Light</vt:lpstr>
      <vt:lpstr>Cambria</vt:lpstr>
      <vt:lpstr>Consolas</vt:lpstr>
      <vt:lpstr>Corbel</vt:lpstr>
      <vt:lpstr>Times New Roman</vt:lpstr>
      <vt:lpstr>Office 2013 - 2022 Theme</vt:lpstr>
      <vt:lpstr>Advanced Persistent Threat (APT) Detection and Mitigation Framework </vt:lpstr>
      <vt:lpstr>PowerPoint Presentation</vt:lpstr>
      <vt:lpstr>Introduction </vt:lpstr>
      <vt:lpstr>PowerPoint Presentation</vt:lpstr>
      <vt:lpstr>Research Objectives</vt:lpstr>
      <vt:lpstr>Overall Solution</vt:lpstr>
      <vt:lpstr>Overall System Diagram</vt:lpstr>
      <vt:lpstr>Gantt Chart </vt:lpstr>
      <vt:lpstr>IT21812880 |N.H.S Chandrasekara</vt:lpstr>
      <vt:lpstr>Introduction and Background</vt:lpstr>
      <vt:lpstr>Research Question </vt:lpstr>
      <vt:lpstr>Research Gap</vt:lpstr>
      <vt:lpstr> Objectives </vt:lpstr>
      <vt:lpstr>Comparision </vt:lpstr>
      <vt:lpstr>Methodology</vt:lpstr>
      <vt:lpstr>System Architecture </vt:lpstr>
      <vt:lpstr>Dataset</vt:lpstr>
      <vt:lpstr>Current Progress </vt:lpstr>
      <vt:lpstr>Project Evidence - Imports </vt:lpstr>
      <vt:lpstr>Project Evidence - Pre Processing  </vt:lpstr>
      <vt:lpstr>Project Evidence - Model Train </vt:lpstr>
      <vt:lpstr>Project Evidence -Model Building </vt:lpstr>
      <vt:lpstr>Project Evidence - Model Training Performance </vt:lpstr>
      <vt:lpstr>Project Evidence - Clustering Evaluation Report </vt:lpstr>
      <vt:lpstr>Project Evidence - Confusion Matrix </vt:lpstr>
      <vt:lpstr>Future Work </vt:lpstr>
      <vt:lpstr>Requirements </vt:lpstr>
      <vt:lpstr>Tools, Technologies, and Algorithms</vt:lpstr>
      <vt:lpstr>References</vt:lpstr>
      <vt:lpstr>IT21812330 |D.L.K.L Gangaboda</vt:lpstr>
      <vt:lpstr>Research Question </vt:lpstr>
      <vt:lpstr>Research Gap</vt:lpstr>
      <vt:lpstr>Comparisons </vt:lpstr>
      <vt:lpstr>Comparisons</vt:lpstr>
      <vt:lpstr>  Objectives  </vt:lpstr>
      <vt:lpstr>System Architecture </vt:lpstr>
      <vt:lpstr> Architecture </vt:lpstr>
      <vt:lpstr>Machine Learning Process </vt:lpstr>
      <vt:lpstr>Machine Learning Process </vt:lpstr>
      <vt:lpstr>Methodology</vt:lpstr>
      <vt:lpstr>PowerPoint Presentation</vt:lpstr>
      <vt:lpstr>PowerPoint Presentation</vt:lpstr>
      <vt:lpstr>  Tools, Technologies, and Algorithms   </vt:lpstr>
      <vt:lpstr>  Tools, Technologies, and Algorithms   </vt:lpstr>
      <vt:lpstr>  Project Evidence -Model Accuracy     </vt:lpstr>
      <vt:lpstr>  Project Evidence -Confusion Matrix     </vt:lpstr>
      <vt:lpstr>  Project Evidence -Imports     </vt:lpstr>
      <vt:lpstr>Evidences – Training</vt:lpstr>
      <vt:lpstr>  Project Evidence – Bi-directional LSTM Model     </vt:lpstr>
      <vt:lpstr>  Project Evidence – Database     </vt:lpstr>
      <vt:lpstr>  References</vt:lpstr>
      <vt:lpstr>IT21825682 | H.P.D.D.M Wickramasinghe</vt:lpstr>
      <vt:lpstr>Research Question </vt:lpstr>
      <vt:lpstr>Research Gap</vt:lpstr>
      <vt:lpstr>  Objective  </vt:lpstr>
      <vt:lpstr>Methodology</vt:lpstr>
      <vt:lpstr>Methodology</vt:lpstr>
      <vt:lpstr>System Architecture</vt:lpstr>
      <vt:lpstr>Comparisons</vt:lpstr>
      <vt:lpstr>Tools and Technology</vt:lpstr>
      <vt:lpstr>Requirements</vt:lpstr>
      <vt:lpstr>Requirements</vt:lpstr>
      <vt:lpstr>Dataset</vt:lpstr>
      <vt:lpstr>Current Progress</vt:lpstr>
      <vt:lpstr>Future Work</vt:lpstr>
      <vt:lpstr>Evidences -Database</vt:lpstr>
      <vt:lpstr>Evidences - Imports</vt:lpstr>
      <vt:lpstr>Evidences</vt:lpstr>
      <vt:lpstr>Evidences</vt:lpstr>
      <vt:lpstr>Evidences</vt:lpstr>
      <vt:lpstr>Evidences </vt:lpstr>
      <vt:lpstr>Evidences </vt:lpstr>
      <vt:lpstr>Evidences </vt:lpstr>
      <vt:lpstr>Evidences </vt:lpstr>
      <vt:lpstr>Evidences </vt:lpstr>
      <vt:lpstr>Evidences </vt:lpstr>
      <vt:lpstr>Evidences </vt:lpstr>
      <vt:lpstr>Evidences </vt:lpstr>
      <vt:lpstr>Evidences </vt:lpstr>
      <vt:lpstr>Evidences – Confusion Matrix </vt:lpstr>
      <vt:lpstr>Evidences </vt:lpstr>
      <vt:lpstr>Evidences </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Persistent Threat (APT) Detection and Mitigation Framework </dc:title>
  <dc:creator>Induwara</dc:creator>
  <cp:lastModifiedBy>Dulitha Wickramasinghe</cp:lastModifiedBy>
  <cp:revision>56</cp:revision>
  <dcterms:created xsi:type="dcterms:W3CDTF">2025-01-19T15:45:04Z</dcterms:created>
  <dcterms:modified xsi:type="dcterms:W3CDTF">2025-09-15T03:23:59Z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0x010100720BA511443E064D854E5067B4019C9E</vt:lpwstr>
  </property>
</Properties>
</file>